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0" r:id="rId3"/>
    <p:sldId id="299" r:id="rId4"/>
    <p:sldId id="302" r:id="rId5"/>
    <p:sldId id="303" r:id="rId6"/>
    <p:sldId id="297" r:id="rId7"/>
    <p:sldId id="295" r:id="rId8"/>
    <p:sldId id="280" r:id="rId9"/>
    <p:sldId id="294" r:id="rId10"/>
    <p:sldId id="300" r:id="rId11"/>
    <p:sldId id="281" r:id="rId12"/>
    <p:sldId id="266" r:id="rId13"/>
    <p:sldId id="275" r:id="rId14"/>
    <p:sldId id="284" r:id="rId15"/>
    <p:sldId id="291" r:id="rId16"/>
    <p:sldId id="293"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3" autoAdjust="0"/>
    <p:restoredTop sz="74333" autoAdjust="0"/>
  </p:normalViewPr>
  <p:slideViewPr>
    <p:cSldViewPr snapToGrid="0" snapToObjects="1">
      <p:cViewPr varScale="1">
        <p:scale>
          <a:sx n="138" d="100"/>
          <a:sy n="138" d="100"/>
        </p:scale>
        <p:origin x="-3992" y="-11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51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vsvihla:Dropbox:SPIRITED:Domesteroids%20class%20grades_vs%20edi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Sheet2!$I$48</c:f>
              <c:strCache>
                <c:ptCount val="1"/>
                <c:pt idx="0">
                  <c:v>Level of understanding of sequences, pattern recognition, abstract expression writing</c:v>
                </c:pt>
              </c:strCache>
            </c:strRef>
          </c:tx>
          <c:dLbls>
            <c:showLegendKey val="0"/>
            <c:showVal val="0"/>
            <c:showCatName val="1"/>
            <c:showSerName val="0"/>
            <c:showPercent val="1"/>
            <c:showBubbleSize val="0"/>
            <c:showLeaderLines val="1"/>
          </c:dLbls>
          <c:cat>
            <c:strRef>
              <c:f>Sheet2!$H$49:$H$52</c:f>
              <c:strCache>
                <c:ptCount val="4"/>
                <c:pt idx="0">
                  <c:v>Low</c:v>
                </c:pt>
                <c:pt idx="1">
                  <c:v>Basic</c:v>
                </c:pt>
                <c:pt idx="2">
                  <c:v>Medium</c:v>
                </c:pt>
                <c:pt idx="3">
                  <c:v>High</c:v>
                </c:pt>
              </c:strCache>
            </c:strRef>
          </c:cat>
          <c:val>
            <c:numRef>
              <c:f>Sheet2!$I$49:$I$52</c:f>
              <c:numCache>
                <c:formatCode>General</c:formatCode>
                <c:ptCount val="4"/>
                <c:pt idx="0">
                  <c:v>1.0</c:v>
                </c:pt>
                <c:pt idx="1">
                  <c:v>1.0</c:v>
                </c:pt>
                <c:pt idx="2">
                  <c:v>2.0</c:v>
                </c:pt>
                <c:pt idx="3">
                  <c:v>2.0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2000">
          <a:latin typeface="Gill Sans"/>
          <a:cs typeface="Gill Sans"/>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55027-A0F2-4E45-A409-9D4B6027B0E5}" type="datetimeFigureOut">
              <a:rPr lang="en-US" smtClean="0"/>
              <a:t>6/25/13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13FE6-EA95-2F4E-A067-49272CBBA527}" type="slidenum">
              <a:rPr lang="en-US" smtClean="0"/>
              <a:t>‹#›</a:t>
            </a:fld>
            <a:endParaRPr lang="en-US"/>
          </a:p>
        </p:txBody>
      </p:sp>
    </p:spTree>
    <p:extLst>
      <p:ext uri="{BB962C8B-B14F-4D97-AF65-F5344CB8AC3E}">
        <p14:creationId xmlns:p14="http://schemas.microsoft.com/office/powerpoint/2010/main" val="17696826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min</a:t>
            </a:r>
            <a:endParaRPr lang="en-US" dirty="0"/>
          </a:p>
        </p:txBody>
      </p:sp>
      <p:sp>
        <p:nvSpPr>
          <p:cNvPr id="4" name="Slide Number Placeholder 3"/>
          <p:cNvSpPr>
            <a:spLocks noGrp="1"/>
          </p:cNvSpPr>
          <p:nvPr>
            <p:ph type="sldNum" sz="quarter" idx="10"/>
          </p:nvPr>
        </p:nvSpPr>
        <p:spPr/>
        <p:txBody>
          <a:bodyPr/>
          <a:lstStyle/>
          <a:p>
            <a:fld id="{EF913FE6-EA95-2F4E-A067-49272CBBA527}" type="slidenum">
              <a:rPr lang="en-US" smtClean="0"/>
              <a:t>1</a:t>
            </a:fld>
            <a:endParaRPr lang="en-US"/>
          </a:p>
        </p:txBody>
      </p:sp>
    </p:spTree>
    <p:extLst>
      <p:ext uri="{BB962C8B-B14F-4D97-AF65-F5344CB8AC3E}">
        <p14:creationId xmlns:p14="http://schemas.microsoft.com/office/powerpoint/2010/main" val="92063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first they spent some playful time blowing up asteroids! Mr. </a:t>
            </a:r>
            <a:r>
              <a:rPr lang="en-US" baseline="0" smtClean="0"/>
              <a:t>D </a:t>
            </a:r>
            <a:r>
              <a:rPr lang="en-US" baseline="0" dirty="0" smtClean="0"/>
              <a:t>tried to encourage them to stay focused on analyzing what was happening when the weapon hit an asteroid.  He wanted to draw their attention to the pattern.</a:t>
            </a:r>
          </a:p>
          <a:p>
            <a:endParaRPr lang="en-US" dirty="0"/>
          </a:p>
        </p:txBody>
      </p:sp>
      <p:sp>
        <p:nvSpPr>
          <p:cNvPr id="4" name="Slide Number Placeholder 3"/>
          <p:cNvSpPr>
            <a:spLocks noGrp="1"/>
          </p:cNvSpPr>
          <p:nvPr>
            <p:ph type="sldNum" sz="quarter" idx="10"/>
          </p:nvPr>
        </p:nvSpPr>
        <p:spPr/>
        <p:txBody>
          <a:bodyPr/>
          <a:lstStyle/>
          <a:p>
            <a:fld id="{E2E207F8-C561-8549-8524-E40A6EE8DD2A}" type="slidenum">
              <a:rPr lang="en-US" smtClean="0"/>
              <a:t>13</a:t>
            </a:fld>
            <a:endParaRPr lang="en-US"/>
          </a:p>
        </p:txBody>
      </p:sp>
    </p:spTree>
    <p:extLst>
      <p:ext uri="{BB962C8B-B14F-4D97-AF65-F5344CB8AC3E}">
        <p14:creationId xmlns:p14="http://schemas.microsoft.com/office/powerpoint/2010/main" val="155484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 read transcript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Interpret: the last interaction is more representative of normal classroom practices- they engage in student-centered reasoning and proving activates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Ignacio led the class to find this formula. Afterwards, I asked the teacher if there were any surprises, he said YES, Ignacio had struggled, failed all semester and stopped participating in class. Mr. D was thrilled to see him emerge as a leader, and lead the class to derive a formula. </a:t>
            </a:r>
            <a:endParaRPr lang="en-US" dirty="0"/>
          </a:p>
        </p:txBody>
      </p:sp>
      <p:sp>
        <p:nvSpPr>
          <p:cNvPr id="4" name="Slide Number Placeholder 3"/>
          <p:cNvSpPr>
            <a:spLocks noGrp="1"/>
          </p:cNvSpPr>
          <p:nvPr>
            <p:ph type="sldNum" sz="quarter" idx="10"/>
          </p:nvPr>
        </p:nvSpPr>
        <p:spPr/>
        <p:txBody>
          <a:bodyPr/>
          <a:lstStyle/>
          <a:p>
            <a:fld id="{EF913FE6-EA95-2F4E-A067-49272CBBA527}" type="slidenum">
              <a:rPr lang="en-US" smtClean="0"/>
              <a:t>14</a:t>
            </a:fld>
            <a:endParaRPr lang="en-US"/>
          </a:p>
        </p:txBody>
      </p:sp>
    </p:spTree>
    <p:extLst>
      <p:ext uri="{BB962C8B-B14F-4D97-AF65-F5344CB8AC3E}">
        <p14:creationId xmlns:p14="http://schemas.microsoft.com/office/powerpoint/2010/main" val="1127815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Ignacio was not alone in being able to demonstrate his learning- </a:t>
            </a:r>
            <a:endParaRPr lang="en-US" dirty="0" smtClean="0"/>
          </a:p>
        </p:txBody>
      </p:sp>
      <p:sp>
        <p:nvSpPr>
          <p:cNvPr id="4" name="Slide Number Placeholder 3"/>
          <p:cNvSpPr>
            <a:spLocks noGrp="1"/>
          </p:cNvSpPr>
          <p:nvPr>
            <p:ph type="sldNum" sz="quarter" idx="10"/>
          </p:nvPr>
        </p:nvSpPr>
        <p:spPr/>
        <p:txBody>
          <a:bodyPr/>
          <a:lstStyle/>
          <a:p>
            <a:fld id="{EF913FE6-EA95-2F4E-A067-49272CBBA527}" type="slidenum">
              <a:rPr lang="en-US" smtClean="0"/>
              <a:t>15</a:t>
            </a:fld>
            <a:endParaRPr lang="en-US"/>
          </a:p>
        </p:txBody>
      </p:sp>
    </p:spTree>
    <p:extLst>
      <p:ext uri="{BB962C8B-B14F-4D97-AF65-F5344CB8AC3E}">
        <p14:creationId xmlns:p14="http://schemas.microsoft.com/office/powerpoint/2010/main" val="87242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t>
            </a:r>
          </a:p>
          <a:p>
            <a:r>
              <a:rPr lang="en-US" dirty="0" smtClean="0"/>
              <a:t>Like a small planetarium,</a:t>
            </a:r>
            <a:r>
              <a:rPr lang="en-US" baseline="0" dirty="0" smtClean="0"/>
              <a:t> our dome has a 15-foot diameter and provides an immersive field of view.     The dome provides a backdrop for interactive, collaborative learning. </a:t>
            </a:r>
          </a:p>
        </p:txBody>
      </p:sp>
      <p:sp>
        <p:nvSpPr>
          <p:cNvPr id="4" name="Slide Number Placeholder 3"/>
          <p:cNvSpPr>
            <a:spLocks noGrp="1"/>
          </p:cNvSpPr>
          <p:nvPr>
            <p:ph type="sldNum" sz="quarter" idx="10"/>
          </p:nvPr>
        </p:nvSpPr>
        <p:spPr/>
        <p:txBody>
          <a:bodyPr/>
          <a:lstStyle/>
          <a:p>
            <a:fld id="{EF913FE6-EA95-2F4E-A067-49272CBBA527}" type="slidenum">
              <a:rPr lang="en-US" smtClean="0"/>
              <a:t>2</a:t>
            </a:fld>
            <a:endParaRPr lang="en-US"/>
          </a:p>
        </p:txBody>
      </p:sp>
    </p:spTree>
    <p:extLst>
      <p:ext uri="{BB962C8B-B14F-4D97-AF65-F5344CB8AC3E}">
        <p14:creationId xmlns:p14="http://schemas.microsoft.com/office/powerpoint/2010/main" val="85615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somewhat limited, recent research has found fairly</a:t>
            </a:r>
            <a:r>
              <a:rPr lang="en-US" baseline="0" dirty="0" smtClean="0"/>
              <a:t> consistent benefits for learning with immersive media.</a:t>
            </a:r>
            <a:endParaRPr lang="en-US" dirty="0"/>
          </a:p>
        </p:txBody>
      </p:sp>
      <p:sp>
        <p:nvSpPr>
          <p:cNvPr id="4" name="Slide Number Placeholder 3"/>
          <p:cNvSpPr>
            <a:spLocks noGrp="1"/>
          </p:cNvSpPr>
          <p:nvPr>
            <p:ph type="sldNum" sz="quarter" idx="10"/>
          </p:nvPr>
        </p:nvSpPr>
        <p:spPr/>
        <p:txBody>
          <a:bodyPr/>
          <a:lstStyle/>
          <a:p>
            <a:fld id="{EF913FE6-EA95-2F4E-A067-49272CBBA527}" type="slidenum">
              <a:rPr lang="en-US" smtClean="0"/>
              <a:t>3</a:t>
            </a:fld>
            <a:endParaRPr lang="en-US"/>
          </a:p>
        </p:txBody>
      </p:sp>
    </p:spTree>
    <p:extLst>
      <p:ext uri="{BB962C8B-B14F-4D97-AF65-F5344CB8AC3E}">
        <p14:creationId xmlns:p14="http://schemas.microsoft.com/office/powerpoint/2010/main" val="81758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In a traditional planetarium, each of the 6 projectors is run by its own computer, and all the computers are networked and driven by a 7</a:t>
            </a:r>
            <a:r>
              <a:rPr lang="en-US" baseline="30000" dirty="0" smtClean="0"/>
              <a:t>th</a:t>
            </a:r>
            <a:r>
              <a:rPr lang="en-US" baseline="0" dirty="0" smtClean="0"/>
              <a:t> computer. Our team devised a way to run all 6 projectors with one computer, and this is a game changer. It allows for multi-user interactivity. Our vision is to create affordable classroom versions that could be used in the corner of a classroom, transporting students to the rings of Saturn or to a carbon nanotube. </a:t>
            </a:r>
          </a:p>
          <a:p>
            <a:endParaRPr lang="en-US" dirty="0"/>
          </a:p>
        </p:txBody>
      </p:sp>
      <p:sp>
        <p:nvSpPr>
          <p:cNvPr id="4" name="Slide Number Placeholder 3"/>
          <p:cNvSpPr>
            <a:spLocks noGrp="1"/>
          </p:cNvSpPr>
          <p:nvPr>
            <p:ph type="sldNum" sz="quarter" idx="10"/>
          </p:nvPr>
        </p:nvSpPr>
        <p:spPr/>
        <p:txBody>
          <a:bodyPr/>
          <a:lstStyle/>
          <a:p>
            <a:fld id="{EF913FE6-EA95-2F4E-A067-49272CBBA527}" type="slidenum">
              <a:rPr lang="en-US" smtClean="0"/>
              <a:t>4</a:t>
            </a:fld>
            <a:endParaRPr lang="en-US"/>
          </a:p>
        </p:txBody>
      </p:sp>
    </p:spTree>
    <p:extLst>
      <p:ext uri="{BB962C8B-B14F-4D97-AF65-F5344CB8AC3E}">
        <p14:creationId xmlns:p14="http://schemas.microsoft.com/office/powerpoint/2010/main" val="4170246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Nick </a:t>
            </a:r>
          </a:p>
          <a:p>
            <a:r>
              <a:rPr lang="en-US" dirty="0" err="1" smtClean="0"/>
              <a:t>ClimateDome</a:t>
            </a:r>
            <a:r>
              <a:rPr lang="en-US" baseline="0" dirty="0" smtClean="0"/>
              <a:t> -- co-designed an immersive, interactive simulation of the greenhouse effect with a computer scientist</a:t>
            </a:r>
            <a:endParaRPr lang="en-US" dirty="0"/>
          </a:p>
        </p:txBody>
      </p:sp>
      <p:sp>
        <p:nvSpPr>
          <p:cNvPr id="4" name="Slide Number Placeholder 3"/>
          <p:cNvSpPr>
            <a:spLocks noGrp="1"/>
          </p:cNvSpPr>
          <p:nvPr>
            <p:ph type="sldNum" sz="quarter" idx="10"/>
          </p:nvPr>
        </p:nvSpPr>
        <p:spPr/>
        <p:txBody>
          <a:bodyPr/>
          <a:lstStyle/>
          <a:p>
            <a:fld id="{EF913FE6-EA95-2F4E-A067-49272CBBA527}" type="slidenum">
              <a:rPr lang="en-US" smtClean="0"/>
              <a:t>8</a:t>
            </a:fld>
            <a:endParaRPr lang="en-US"/>
          </a:p>
        </p:txBody>
      </p:sp>
    </p:spTree>
    <p:extLst>
      <p:ext uri="{BB962C8B-B14F-4D97-AF65-F5344CB8AC3E}">
        <p14:creationId xmlns:p14="http://schemas.microsoft.com/office/powerpoint/2010/main" val="2455639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took on</a:t>
            </a:r>
            <a:r>
              <a:rPr lang="en-US" baseline="0" dirty="0" smtClean="0"/>
              <a:t> scientist roles with specializations, proposing experiments to be conducted in </a:t>
            </a:r>
            <a:r>
              <a:rPr lang="en-US" baseline="0" dirty="0" err="1" smtClean="0"/>
              <a:t>ClimateDome</a:t>
            </a:r>
            <a:r>
              <a:rPr lang="en-US" baseline="0" dirty="0" smtClean="0"/>
              <a:t> to the lead scientist.  </a:t>
            </a:r>
          </a:p>
          <a:p>
            <a:r>
              <a:rPr lang="en-US" baseline="0" dirty="0" smtClean="0"/>
              <a:t>Overall, students learned. </a:t>
            </a:r>
          </a:p>
          <a:p>
            <a:r>
              <a:rPr lang="en-US" baseline="0" dirty="0" smtClean="0"/>
              <a:t>However, adding role-play alone did not change participation structures here- those who tended to participate in class, participated, those who tended not to, didn’t.</a:t>
            </a:r>
            <a:endParaRPr lang="en-US" dirty="0"/>
          </a:p>
        </p:txBody>
      </p:sp>
      <p:sp>
        <p:nvSpPr>
          <p:cNvPr id="4" name="Slide Number Placeholder 3"/>
          <p:cNvSpPr>
            <a:spLocks noGrp="1"/>
          </p:cNvSpPr>
          <p:nvPr>
            <p:ph type="sldNum" sz="quarter" idx="10"/>
          </p:nvPr>
        </p:nvSpPr>
        <p:spPr/>
        <p:txBody>
          <a:bodyPr/>
          <a:lstStyle/>
          <a:p>
            <a:fld id="{EF913FE6-EA95-2F4E-A067-49272CBBA527}" type="slidenum">
              <a:rPr lang="en-US" smtClean="0"/>
              <a:t>9</a:t>
            </a:fld>
            <a:endParaRPr lang="en-US"/>
          </a:p>
        </p:txBody>
      </p:sp>
    </p:spTree>
    <p:extLst>
      <p:ext uri="{BB962C8B-B14F-4D97-AF65-F5344CB8AC3E}">
        <p14:creationId xmlns:p14="http://schemas.microsoft.com/office/powerpoint/2010/main" val="228273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t>
            </a:r>
            <a:endParaRPr lang="en-US" dirty="0"/>
          </a:p>
        </p:txBody>
      </p:sp>
      <p:sp>
        <p:nvSpPr>
          <p:cNvPr id="4" name="Slide Number Placeholder 3"/>
          <p:cNvSpPr>
            <a:spLocks noGrp="1"/>
          </p:cNvSpPr>
          <p:nvPr>
            <p:ph type="sldNum" sz="quarter" idx="10"/>
          </p:nvPr>
        </p:nvSpPr>
        <p:spPr/>
        <p:txBody>
          <a:bodyPr/>
          <a:lstStyle/>
          <a:p>
            <a:fld id="{EF913FE6-EA95-2F4E-A067-49272CBBA527}" type="slidenum">
              <a:rPr lang="en-US" smtClean="0"/>
              <a:t>10</a:t>
            </a:fld>
            <a:endParaRPr lang="en-US"/>
          </a:p>
        </p:txBody>
      </p:sp>
    </p:spTree>
    <p:extLst>
      <p:ext uri="{BB962C8B-B14F-4D97-AF65-F5344CB8AC3E}">
        <p14:creationId xmlns:p14="http://schemas.microsoft.com/office/powerpoint/2010/main" val="42493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Nick: One</a:t>
            </a:r>
            <a:r>
              <a:rPr lang="en-US" baseline="0" dirty="0" smtClean="0"/>
              <a:t> of our co-authors worked with the computer scientists to develop and immersive, interactive activity called </a:t>
            </a:r>
            <a:r>
              <a:rPr lang="en-US" baseline="0" dirty="0" err="1" smtClean="0"/>
              <a:t>DomeStroids</a:t>
            </a:r>
            <a:r>
              <a:rPr lang="en-US" baseline="0" dirty="0" smtClean="0"/>
              <a:t>. He also designed a narrative context</a:t>
            </a:r>
            <a:endParaRPr lang="en-US" dirty="0"/>
          </a:p>
        </p:txBody>
      </p:sp>
      <p:sp>
        <p:nvSpPr>
          <p:cNvPr id="4" name="Slide Number Placeholder 3"/>
          <p:cNvSpPr>
            <a:spLocks noGrp="1"/>
          </p:cNvSpPr>
          <p:nvPr>
            <p:ph type="sldNum" sz="quarter" idx="10"/>
          </p:nvPr>
        </p:nvSpPr>
        <p:spPr/>
        <p:txBody>
          <a:bodyPr/>
          <a:lstStyle/>
          <a:p>
            <a:fld id="{EF913FE6-EA95-2F4E-A067-49272CBBA527}" type="slidenum">
              <a:rPr lang="en-US" smtClean="0"/>
              <a:t>11</a:t>
            </a:fld>
            <a:endParaRPr lang="en-US"/>
          </a:p>
        </p:txBody>
      </p:sp>
    </p:spTree>
    <p:extLst>
      <p:ext uri="{BB962C8B-B14F-4D97-AF65-F5344CB8AC3E}">
        <p14:creationId xmlns:p14="http://schemas.microsoft.com/office/powerpoint/2010/main" val="30402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a:t>
            </a:r>
            <a:r>
              <a:rPr lang="en-US" baseline="0" dirty="0" smtClean="0"/>
              <a:t> D was willing to do this because he previously had a hard time teaching this topic, and he felt they only learned they were bad at math. He felt, even if they didn’t learn sequences, at least they would have fun with math</a:t>
            </a:r>
            <a:endParaRPr lang="en-US" dirty="0"/>
          </a:p>
        </p:txBody>
      </p:sp>
      <p:sp>
        <p:nvSpPr>
          <p:cNvPr id="4" name="Slide Number Placeholder 3"/>
          <p:cNvSpPr>
            <a:spLocks noGrp="1"/>
          </p:cNvSpPr>
          <p:nvPr>
            <p:ph type="sldNum" sz="quarter" idx="10"/>
          </p:nvPr>
        </p:nvSpPr>
        <p:spPr/>
        <p:txBody>
          <a:bodyPr/>
          <a:lstStyle/>
          <a:p>
            <a:fld id="{EF913FE6-EA95-2F4E-A067-49272CBBA527}" type="slidenum">
              <a:rPr lang="en-US" smtClean="0"/>
              <a:t>12</a:t>
            </a:fld>
            <a:endParaRPr lang="en-US"/>
          </a:p>
        </p:txBody>
      </p:sp>
    </p:spTree>
    <p:extLst>
      <p:ext uri="{BB962C8B-B14F-4D97-AF65-F5344CB8AC3E}">
        <p14:creationId xmlns:p14="http://schemas.microsoft.com/office/powerpoint/2010/main" val="386445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6/25/13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6/25/13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6/25/13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6/25/13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6/25/13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6/25/13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6/25/13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6/25/13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6/25/13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6/25/13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6/25/13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ill Sans"/>
                <a:cs typeface="Gill Sans"/>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Gill Sans"/>
          <a:ea typeface="+mj-ea"/>
          <a:cs typeface="Gill San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a:ea typeface="+mn-ea"/>
          <a:cs typeface="Gill San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a:ea typeface="+mn-ea"/>
          <a:cs typeface="Gill San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a:ea typeface="+mn-ea"/>
          <a:cs typeface="Gill San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a:ea typeface="+mn-ea"/>
          <a:cs typeface="Gill San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90" y="1115471"/>
            <a:ext cx="8862999" cy="3065483"/>
          </a:xfrm>
        </p:spPr>
        <p:txBody>
          <a:bodyPr>
            <a:noAutofit/>
          </a:bodyPr>
          <a:lstStyle/>
          <a:p>
            <a:r>
              <a:rPr lang="en-US" sz="3200" dirty="0"/>
              <a:t>We Can't Just Go Shooting Asteroids Like Space Cowboys: Teaching and Learning with Immersive, Interactive Projection </a:t>
            </a:r>
            <a:r>
              <a:rPr lang="en-US" sz="3200" b="1" dirty="0" smtClean="0"/>
              <a:t/>
            </a:r>
            <a:br>
              <a:rPr lang="en-US" sz="3200" b="1" dirty="0" smtClean="0"/>
            </a:br>
            <a:endParaRPr lang="en-US" sz="6600" b="1" dirty="0"/>
          </a:p>
        </p:txBody>
      </p:sp>
      <p:sp>
        <p:nvSpPr>
          <p:cNvPr id="3" name="Subtitle 2"/>
          <p:cNvSpPr>
            <a:spLocks noGrp="1"/>
          </p:cNvSpPr>
          <p:nvPr>
            <p:ph type="subTitle" idx="1"/>
          </p:nvPr>
        </p:nvSpPr>
        <p:spPr>
          <a:xfrm>
            <a:off x="1371600" y="4264650"/>
            <a:ext cx="6400800" cy="2041694"/>
          </a:xfrm>
        </p:spPr>
        <p:txBody>
          <a:bodyPr>
            <a:normAutofit fontScale="70000" lnSpcReduction="20000"/>
          </a:bodyPr>
          <a:lstStyle/>
          <a:p>
            <a:r>
              <a:rPr lang="en-US" dirty="0"/>
              <a:t>Vanessa Svihla</a:t>
            </a:r>
            <a:r>
              <a:rPr lang="en-US" baseline="30000" dirty="0"/>
              <a:t>1</a:t>
            </a:r>
            <a:r>
              <a:rPr lang="en-US" dirty="0"/>
              <a:t>, Nicholas </a:t>
            </a:r>
            <a:r>
              <a:rPr lang="en-US" dirty="0" smtClean="0"/>
              <a:t>Kvam</a:t>
            </a:r>
            <a:r>
              <a:rPr lang="en-US" baseline="30000" dirty="0" smtClean="0"/>
              <a:t>1</a:t>
            </a:r>
            <a:r>
              <a:rPr lang="en-US" dirty="0" smtClean="0"/>
              <a:t>, Jeffrey </a:t>
            </a:r>
            <a:r>
              <a:rPr lang="en-US" dirty="0"/>
              <a:t>Bowles</a:t>
            </a:r>
            <a:r>
              <a:rPr lang="en-US" baseline="30000" dirty="0"/>
              <a:t>1</a:t>
            </a:r>
            <a:r>
              <a:rPr lang="en-US" dirty="0"/>
              <a:t>, </a:t>
            </a:r>
            <a:r>
              <a:rPr lang="en-US" dirty="0" smtClean="0"/>
              <a:t> </a:t>
            </a:r>
            <a:r>
              <a:rPr lang="en-US" dirty="0"/>
              <a:t>Joe </a:t>
            </a:r>
            <a:r>
              <a:rPr lang="en-US" dirty="0" smtClean="0"/>
              <a:t>Kniss</a:t>
            </a:r>
            <a:r>
              <a:rPr lang="en-US" baseline="30000" dirty="0" smtClean="0"/>
              <a:t>1</a:t>
            </a:r>
            <a:r>
              <a:rPr lang="en-US" dirty="0" smtClean="0"/>
              <a:t>, &amp; Matthew Dahlgren</a:t>
            </a:r>
            <a:r>
              <a:rPr lang="en-US" baseline="30000" dirty="0" smtClean="0"/>
              <a:t>2</a:t>
            </a:r>
            <a:endParaRPr lang="en-US" dirty="0"/>
          </a:p>
          <a:p>
            <a:endParaRPr lang="en-US" baseline="30000" dirty="0" smtClean="0"/>
          </a:p>
          <a:p>
            <a:r>
              <a:rPr lang="en-US" baseline="30000" dirty="0" smtClean="0"/>
              <a:t>1</a:t>
            </a:r>
            <a:r>
              <a:rPr lang="en-US" dirty="0" smtClean="0"/>
              <a:t>University </a:t>
            </a:r>
            <a:r>
              <a:rPr lang="en-US" dirty="0"/>
              <a:t>of New Mexico</a:t>
            </a:r>
            <a:r>
              <a:rPr lang="en-US" dirty="0" smtClean="0"/>
              <a:t>;</a:t>
            </a:r>
          </a:p>
          <a:p>
            <a:r>
              <a:rPr lang="en-US" dirty="0" smtClean="0"/>
              <a:t> </a:t>
            </a:r>
            <a:r>
              <a:rPr lang="en-US" baseline="30000" dirty="0"/>
              <a:t>2</a:t>
            </a:r>
            <a:r>
              <a:rPr lang="en-US" dirty="0"/>
              <a:t>Basis Charter School, Phoenix </a:t>
            </a:r>
            <a:endParaRPr lang="en-US" dirty="0" smtClean="0"/>
          </a:p>
          <a:p>
            <a:r>
              <a:rPr lang="en-US" dirty="0"/>
              <a:t>6</a:t>
            </a:r>
            <a:r>
              <a:rPr lang="en-US" dirty="0" smtClean="0"/>
              <a:t>/13/2013</a:t>
            </a:r>
            <a:endParaRPr lang="en-US" dirty="0"/>
          </a:p>
        </p:txBody>
      </p:sp>
    </p:spTree>
    <p:extLst>
      <p:ext uri="{BB962C8B-B14F-4D97-AF65-F5344CB8AC3E}">
        <p14:creationId xmlns:p14="http://schemas.microsoft.com/office/powerpoint/2010/main" val="8635002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dirty="0"/>
              <a:t>Provides </a:t>
            </a:r>
            <a:r>
              <a:rPr lang="en-US" dirty="0" smtClean="0"/>
              <a:t>coherence, context, </a:t>
            </a:r>
            <a:r>
              <a:rPr lang="en-US" dirty="0"/>
              <a:t>situated </a:t>
            </a:r>
            <a:r>
              <a:rPr lang="en-US" dirty="0" smtClean="0"/>
              <a:t>experience, allows </a:t>
            </a:r>
            <a:r>
              <a:rPr lang="en-US" dirty="0"/>
              <a:t>learners to construct </a:t>
            </a:r>
            <a:r>
              <a:rPr lang="en-US" dirty="0" smtClean="0"/>
              <a:t>meaning</a:t>
            </a:r>
            <a:endParaRPr lang="en-US" dirty="0"/>
          </a:p>
          <a:p>
            <a:pPr lvl="1"/>
            <a:r>
              <a:rPr lang="en-US" dirty="0" smtClean="0"/>
              <a:t>(</a:t>
            </a:r>
            <a:r>
              <a:rPr lang="en-US" dirty="0"/>
              <a:t>Bruner, </a:t>
            </a:r>
            <a:r>
              <a:rPr lang="en-US" dirty="0" smtClean="0"/>
              <a:t>1991; </a:t>
            </a:r>
            <a:r>
              <a:rPr lang="en-US" dirty="0" err="1" smtClean="0"/>
              <a:t>Dede</a:t>
            </a:r>
            <a:r>
              <a:rPr lang="en-US" dirty="0"/>
              <a:t>, </a:t>
            </a:r>
            <a:r>
              <a:rPr lang="en-US" dirty="0" smtClean="0"/>
              <a:t>2009;  Hazel</a:t>
            </a:r>
            <a:r>
              <a:rPr lang="en-US" dirty="0"/>
              <a:t>, 2008</a:t>
            </a:r>
            <a:r>
              <a:rPr lang="en-US" dirty="0" smtClean="0"/>
              <a:t>)</a:t>
            </a:r>
          </a:p>
          <a:p>
            <a:r>
              <a:rPr lang="en-US" dirty="0" smtClean="0"/>
              <a:t>Provides </a:t>
            </a:r>
            <a:r>
              <a:rPr lang="en-US" dirty="0"/>
              <a:t>a motivating context for problem solving </a:t>
            </a:r>
            <a:endParaRPr lang="en-US" dirty="0" smtClean="0"/>
          </a:p>
          <a:p>
            <a:pPr lvl="1"/>
            <a:r>
              <a:rPr lang="en-US" dirty="0" smtClean="0"/>
              <a:t>(</a:t>
            </a:r>
            <a:r>
              <a:rPr lang="en-US" dirty="0"/>
              <a:t>Dickey, 2006)</a:t>
            </a:r>
          </a:p>
          <a:p>
            <a:r>
              <a:rPr lang="en-US" dirty="0"/>
              <a:t>means to support struggling students</a:t>
            </a:r>
          </a:p>
          <a:p>
            <a:pPr lvl="1"/>
            <a:r>
              <a:rPr lang="en-US" dirty="0"/>
              <a:t> (</a:t>
            </a:r>
            <a:r>
              <a:rPr lang="en-US" dirty="0" err="1"/>
              <a:t>Waraich</a:t>
            </a:r>
            <a:r>
              <a:rPr lang="en-US" dirty="0"/>
              <a:t> &amp; </a:t>
            </a:r>
            <a:r>
              <a:rPr lang="en-US" dirty="0" err="1"/>
              <a:t>Brna</a:t>
            </a:r>
            <a:r>
              <a:rPr lang="en-US" dirty="0"/>
              <a:t>, 2008) </a:t>
            </a:r>
          </a:p>
        </p:txBody>
      </p:sp>
    </p:spTree>
    <p:extLst>
      <p:ext uri="{BB962C8B-B14F-4D97-AF65-F5344CB8AC3E}">
        <p14:creationId xmlns:p14="http://schemas.microsoft.com/office/powerpoint/2010/main" val="27790353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11879" t="-1" b="1138"/>
          <a:stretch/>
        </p:blipFill>
        <p:spPr bwMode="auto">
          <a:xfrm>
            <a:off x="-35279" y="1"/>
            <a:ext cx="9179278" cy="6849242"/>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511774" y="1832815"/>
            <a:ext cx="7772400" cy="1362075"/>
          </a:xfrm>
        </p:spPr>
        <p:txBody>
          <a:bodyPr/>
          <a:lstStyle/>
          <a:p>
            <a:r>
              <a:rPr lang="en-US" sz="6000" i="1" cap="none" dirty="0" err="1" smtClean="0"/>
              <a:t>DomeStroids</a:t>
            </a:r>
            <a:endParaRPr lang="en-US" sz="6000" i="1" cap="none" dirty="0"/>
          </a:p>
        </p:txBody>
      </p:sp>
    </p:spTree>
    <p:extLst>
      <p:ext uri="{BB962C8B-B14F-4D97-AF65-F5344CB8AC3E}">
        <p14:creationId xmlns:p14="http://schemas.microsoft.com/office/powerpoint/2010/main" val="8248495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a:t>
            </a:r>
            <a:r>
              <a:rPr lang="en-US" dirty="0" smtClean="0"/>
              <a:t>rithmetic and geometric sequences</a:t>
            </a:r>
            <a:endParaRPr lang="en-US" dirty="0"/>
          </a:p>
        </p:txBody>
      </p:sp>
      <p:sp>
        <p:nvSpPr>
          <p:cNvPr id="3" name="Content Placeholder 2"/>
          <p:cNvSpPr>
            <a:spLocks noGrp="1"/>
          </p:cNvSpPr>
          <p:nvPr>
            <p:ph idx="1"/>
          </p:nvPr>
        </p:nvSpPr>
        <p:spPr>
          <a:xfrm>
            <a:off x="0" y="1395330"/>
            <a:ext cx="9144000" cy="3155775"/>
          </a:xfrm>
        </p:spPr>
        <p:txBody>
          <a:bodyPr>
            <a:noAutofit/>
          </a:bodyPr>
          <a:lstStyle/>
          <a:p>
            <a:r>
              <a:rPr lang="en-US" sz="2800" dirty="0" smtClean="0"/>
              <a:t>narrative context: asteroids are headed to destroy earth, but a cancer researcher proposed a new weapon, based on cell division</a:t>
            </a:r>
          </a:p>
          <a:p>
            <a:r>
              <a:rPr lang="en-US" sz="2800" dirty="0" smtClean="0"/>
              <a:t>each strike divides asteroid into 3 pieces, resulting in a sequence</a:t>
            </a:r>
          </a:p>
          <a:p>
            <a:pPr marL="342900" lvl="1" indent="-342900">
              <a:buFont typeface="Arial" pitchFamily="34" charset="0"/>
              <a:buChar char="•"/>
            </a:pPr>
            <a:r>
              <a:rPr lang="en-US" dirty="0"/>
              <a:t>topic has had low success rate in past</a:t>
            </a:r>
          </a:p>
          <a:p>
            <a:pPr marL="0" indent="0">
              <a:buNone/>
            </a:pPr>
            <a:r>
              <a:rPr lang="en-US" sz="2800" dirty="0" smtClean="0"/>
              <a:t> </a:t>
            </a:r>
            <a:endParaRPr lang="en-US" sz="2800" dirty="0"/>
          </a:p>
        </p:txBody>
      </p:sp>
      <p:pic>
        <p:nvPicPr>
          <p:cNvPr id="4" name="Content Placeholder 3" descr="geometric.jpeg"/>
          <p:cNvPicPr>
            <a:picLocks noChangeAspect="1"/>
          </p:cNvPicPr>
          <p:nvPr/>
        </p:nvPicPr>
        <p:blipFill rotWithShape="1">
          <a:blip r:embed="rId3">
            <a:extLst>
              <a:ext uri="{28A0092B-C50C-407E-A947-70E740481C1C}">
                <a14:useLocalDpi xmlns:a14="http://schemas.microsoft.com/office/drawing/2010/main" val="0"/>
              </a:ext>
            </a:extLst>
          </a:blip>
          <a:srcRect t="13336" r="3665" b="25315"/>
          <a:stretch/>
        </p:blipFill>
        <p:spPr>
          <a:xfrm>
            <a:off x="3975286" y="4368912"/>
            <a:ext cx="5168714" cy="2468720"/>
          </a:xfrm>
          <a:prstGeom prst="rect">
            <a:avLst/>
          </a:prstGeom>
        </p:spPr>
      </p:pic>
      <p:pic>
        <p:nvPicPr>
          <p:cNvPr id="5" name="Picture 4" descr="arithmetic.jpeg"/>
          <p:cNvPicPr>
            <a:picLocks noChangeAspect="1"/>
          </p:cNvPicPr>
          <p:nvPr/>
        </p:nvPicPr>
        <p:blipFill rotWithShape="1">
          <a:blip r:embed="rId4">
            <a:extLst>
              <a:ext uri="{28A0092B-C50C-407E-A947-70E740481C1C}">
                <a14:useLocalDpi xmlns:a14="http://schemas.microsoft.com/office/drawing/2010/main" val="0"/>
              </a:ext>
            </a:extLst>
          </a:blip>
          <a:srcRect l="9066" t="23612" r="11840" b="46034"/>
          <a:stretch/>
        </p:blipFill>
        <p:spPr>
          <a:xfrm>
            <a:off x="0" y="5270281"/>
            <a:ext cx="5445442" cy="1567351"/>
          </a:xfrm>
          <a:prstGeom prst="rect">
            <a:avLst/>
          </a:prstGeom>
        </p:spPr>
      </p:pic>
    </p:spTree>
    <p:extLst>
      <p:ext uri="{BB962C8B-B14F-4D97-AF65-F5344CB8AC3E}">
        <p14:creationId xmlns:p14="http://schemas.microsoft.com/office/powerpoint/2010/main" val="13713271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7-22 at 1.49.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6"/>
            <a:ext cx="9144000" cy="5286497"/>
          </a:xfrm>
          <a:prstGeom prst="rect">
            <a:avLst/>
          </a:prstGeom>
        </p:spPr>
      </p:pic>
      <p:sp>
        <p:nvSpPr>
          <p:cNvPr id="3" name="TextBox 2"/>
          <p:cNvSpPr txBox="1"/>
          <p:nvPr/>
        </p:nvSpPr>
        <p:spPr>
          <a:xfrm>
            <a:off x="0" y="5792469"/>
            <a:ext cx="9144000" cy="523220"/>
          </a:xfrm>
          <a:prstGeom prst="rect">
            <a:avLst/>
          </a:prstGeom>
          <a:noFill/>
        </p:spPr>
        <p:txBody>
          <a:bodyPr wrap="square" rtlCol="0">
            <a:spAutoFit/>
          </a:bodyPr>
          <a:lstStyle/>
          <a:p>
            <a:r>
              <a:rPr lang="en-US" sz="2800" i="1" dirty="0" smtClean="0">
                <a:latin typeface="Gill Sans"/>
                <a:cs typeface="Gill Sans"/>
              </a:rPr>
              <a:t>“We Can't Just Go Shooting Asteroids Like Space Cowboys”</a:t>
            </a:r>
            <a:endParaRPr lang="en-US" sz="2800" dirty="0">
              <a:latin typeface="Gill Sans"/>
              <a:cs typeface="Gill Sans"/>
            </a:endParaRPr>
          </a:p>
        </p:txBody>
      </p:sp>
    </p:spTree>
    <p:extLst>
      <p:ext uri="{BB962C8B-B14F-4D97-AF65-F5344CB8AC3E}">
        <p14:creationId xmlns:p14="http://schemas.microsoft.com/office/powerpoint/2010/main" val="13574718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090121" cy="6858000"/>
          </a:xfrm>
        </p:spPr>
        <p:txBody>
          <a:bodyPr>
            <a:noAutofit/>
          </a:bodyPr>
          <a:lstStyle/>
          <a:p>
            <a:pPr marL="914400" indent="-1737360">
              <a:lnSpc>
                <a:spcPct val="120000"/>
              </a:lnSpc>
              <a:spcBef>
                <a:spcPts val="400"/>
              </a:spcBef>
              <a:buNone/>
            </a:pPr>
            <a:r>
              <a:rPr lang="en-US" sz="2200" dirty="0" smtClean="0"/>
              <a:t>Mr</a:t>
            </a:r>
            <a:r>
              <a:rPr lang="en-US" sz="2200" dirty="0"/>
              <a:t>. D: </a:t>
            </a:r>
            <a:r>
              <a:rPr lang="en-US" sz="2200" dirty="0" smtClean="0"/>
              <a:t>	</a:t>
            </a:r>
            <a:r>
              <a:rPr lang="en-US" sz="2200" dirty="0" err="1" smtClean="0"/>
              <a:t>Wull</a:t>
            </a:r>
            <a:r>
              <a:rPr lang="en-US" sz="2200" dirty="0"/>
              <a:t>:: </a:t>
            </a:r>
            <a:r>
              <a:rPr lang="en-US" sz="2200" dirty="0" smtClean="0"/>
              <a:t>‘cause </a:t>
            </a:r>
            <a:r>
              <a:rPr lang="en-US" sz="2200" dirty="0"/>
              <a:t>one became three right so actually we only added (.)</a:t>
            </a:r>
          </a:p>
          <a:p>
            <a:pPr marL="914400" indent="-1737360">
              <a:lnSpc>
                <a:spcPct val="120000"/>
              </a:lnSpc>
              <a:spcBef>
                <a:spcPts val="400"/>
              </a:spcBef>
              <a:buNone/>
            </a:pPr>
            <a:r>
              <a:rPr lang="en-US" sz="2200" dirty="0" err="1" smtClean="0"/>
              <a:t>Ss</a:t>
            </a:r>
            <a:r>
              <a:rPr lang="en-US" sz="2200" dirty="0"/>
              <a:t>: 	</a:t>
            </a:r>
            <a:r>
              <a:rPr lang="en-US" sz="2200" dirty="0" smtClean="0"/>
              <a:t>Two </a:t>
            </a:r>
            <a:endParaRPr lang="en-US" sz="2200" dirty="0"/>
          </a:p>
          <a:p>
            <a:pPr marL="914400" indent="-1737360">
              <a:lnSpc>
                <a:spcPct val="120000"/>
              </a:lnSpc>
              <a:spcBef>
                <a:spcPts val="400"/>
              </a:spcBef>
              <a:buNone/>
            </a:pPr>
            <a:r>
              <a:rPr lang="en-US" sz="2200" dirty="0" smtClean="0"/>
              <a:t>Mr</a:t>
            </a:r>
            <a:r>
              <a:rPr lang="en-US" sz="2200" dirty="0"/>
              <a:t>. D: </a:t>
            </a:r>
            <a:r>
              <a:rPr lang="en-US" sz="2200" dirty="0" smtClean="0"/>
              <a:t>	Two </a:t>
            </a:r>
            <a:r>
              <a:rPr lang="en-US" sz="2200" dirty="0"/>
              <a:t>more so how many did we have?</a:t>
            </a:r>
          </a:p>
          <a:p>
            <a:pPr marL="914400" indent="-1737360">
              <a:lnSpc>
                <a:spcPct val="120000"/>
              </a:lnSpc>
              <a:spcBef>
                <a:spcPts val="400"/>
              </a:spcBef>
              <a:buNone/>
            </a:pPr>
            <a:r>
              <a:rPr lang="en-US" sz="2200" dirty="0" err="1" smtClean="0"/>
              <a:t>Ss</a:t>
            </a:r>
            <a:r>
              <a:rPr lang="en-US" sz="2200" dirty="0" smtClean="0"/>
              <a:t>:	22</a:t>
            </a:r>
            <a:endParaRPr lang="en-US" sz="2200" dirty="0"/>
          </a:p>
          <a:p>
            <a:pPr marL="914400" indent="-1737360">
              <a:lnSpc>
                <a:spcPct val="120000"/>
              </a:lnSpc>
              <a:spcBef>
                <a:spcPts val="400"/>
              </a:spcBef>
              <a:buNone/>
            </a:pPr>
            <a:r>
              <a:rPr lang="en-US" sz="2200" dirty="0" smtClean="0"/>
              <a:t>Mr</a:t>
            </a:r>
            <a:r>
              <a:rPr lang="en-US" sz="2200" dirty="0"/>
              <a:t>. D</a:t>
            </a:r>
            <a:r>
              <a:rPr lang="en-US" sz="2200" dirty="0" smtClean="0"/>
              <a:t>:	22</a:t>
            </a:r>
            <a:r>
              <a:rPr lang="en-US" sz="2200" dirty="0"/>
              <a:t>. Okay and then we did it again. We fired again. How many did we have </a:t>
            </a:r>
            <a:r>
              <a:rPr lang="en-US" sz="2200" dirty="0" smtClean="0"/>
              <a:t>after </a:t>
            </a:r>
            <a:r>
              <a:rPr lang="en-US" sz="2200" dirty="0"/>
              <a:t>that? </a:t>
            </a:r>
          </a:p>
          <a:p>
            <a:pPr marL="914400" indent="-1737360">
              <a:lnSpc>
                <a:spcPct val="120000"/>
              </a:lnSpc>
              <a:spcBef>
                <a:spcPts val="400"/>
              </a:spcBef>
              <a:buNone/>
            </a:pPr>
            <a:r>
              <a:rPr lang="en-US" sz="2200" dirty="0" smtClean="0"/>
              <a:t>Ignacio</a:t>
            </a:r>
            <a:r>
              <a:rPr lang="en-US" sz="2200" dirty="0"/>
              <a:t>: </a:t>
            </a:r>
            <a:r>
              <a:rPr lang="en-US" sz="2200" dirty="0" smtClean="0"/>
              <a:t>	So </a:t>
            </a:r>
            <a:r>
              <a:rPr lang="en-US" sz="2200" dirty="0"/>
              <a:t>would there be a </a:t>
            </a:r>
            <a:r>
              <a:rPr lang="en-US" sz="2200" dirty="0" smtClean="0"/>
              <a:t>formula- </a:t>
            </a:r>
            <a:r>
              <a:rPr lang="en-US" sz="2200" dirty="0"/>
              <a:t>would be like uh the number of asteroids minus (.) minus one when it splits </a:t>
            </a:r>
            <a:r>
              <a:rPr lang="en-US" sz="2200" dirty="0" smtClean="0"/>
              <a:t>into </a:t>
            </a:r>
            <a:r>
              <a:rPr lang="en-US" sz="2200" dirty="0"/>
              <a:t>three</a:t>
            </a:r>
          </a:p>
          <a:p>
            <a:pPr marL="914400" indent="-1737360">
              <a:lnSpc>
                <a:spcPct val="120000"/>
              </a:lnSpc>
              <a:spcBef>
                <a:spcPts val="400"/>
              </a:spcBef>
              <a:buNone/>
            </a:pPr>
            <a:r>
              <a:rPr lang="en-US" sz="2200" dirty="0" smtClean="0"/>
              <a:t>Mr</a:t>
            </a:r>
            <a:r>
              <a:rPr lang="en-US" sz="2200" dirty="0"/>
              <a:t>. D: </a:t>
            </a:r>
            <a:r>
              <a:rPr lang="en-US" sz="2200" dirty="0" smtClean="0"/>
              <a:t>	You're </a:t>
            </a:r>
            <a:r>
              <a:rPr lang="en-US" sz="2200" dirty="0"/>
              <a:t>getting kind of the right ide-. I'm not sure what you're saying</a:t>
            </a:r>
          </a:p>
          <a:p>
            <a:pPr marL="914400" indent="-1737360">
              <a:lnSpc>
                <a:spcPct val="120000"/>
              </a:lnSpc>
              <a:spcBef>
                <a:spcPts val="400"/>
              </a:spcBef>
              <a:buNone/>
            </a:pPr>
            <a:r>
              <a:rPr lang="en-US" sz="2200" dirty="0" smtClean="0"/>
              <a:t>Ignacio</a:t>
            </a:r>
            <a:r>
              <a:rPr lang="en-US" sz="2200" dirty="0"/>
              <a:t>: </a:t>
            </a:r>
            <a:r>
              <a:rPr lang="en-US" sz="2200" dirty="0" smtClean="0"/>
              <a:t>	Minus </a:t>
            </a:r>
            <a:r>
              <a:rPr lang="en-US" sz="2200" dirty="0"/>
              <a:t>one times two</a:t>
            </a:r>
          </a:p>
          <a:p>
            <a:pPr marL="914400" indent="-1737360">
              <a:lnSpc>
                <a:spcPct val="120000"/>
              </a:lnSpc>
              <a:spcBef>
                <a:spcPts val="400"/>
              </a:spcBef>
              <a:buNone/>
            </a:pPr>
            <a:r>
              <a:rPr lang="en-US" sz="2200" dirty="0" smtClean="0"/>
              <a:t>Mr</a:t>
            </a:r>
            <a:r>
              <a:rPr lang="en-US" sz="2200" dirty="0"/>
              <a:t>. D: </a:t>
            </a:r>
            <a:r>
              <a:rPr lang="en-US" sz="2200" dirty="0" smtClean="0"/>
              <a:t>	No </a:t>
            </a:r>
            <a:r>
              <a:rPr lang="en-US" sz="2200" dirty="0"/>
              <a:t>not times two //</a:t>
            </a:r>
          </a:p>
          <a:p>
            <a:pPr marL="914400" indent="-1737360">
              <a:lnSpc>
                <a:spcPct val="120000"/>
              </a:lnSpc>
              <a:spcBef>
                <a:spcPts val="400"/>
              </a:spcBef>
              <a:buNone/>
            </a:pPr>
            <a:r>
              <a:rPr lang="en-US" sz="2200" dirty="0" smtClean="0"/>
              <a:t>Ignacio</a:t>
            </a:r>
            <a:r>
              <a:rPr lang="en-US" sz="2200" dirty="0"/>
              <a:t>: 		 </a:t>
            </a:r>
            <a:r>
              <a:rPr lang="en-US" sz="2200" dirty="0" smtClean="0"/>
              <a:t>	  </a:t>
            </a:r>
            <a:r>
              <a:rPr lang="en-US" sz="2200" dirty="0"/>
              <a:t>//plus two</a:t>
            </a:r>
          </a:p>
          <a:p>
            <a:pPr marL="914400" indent="-1737360">
              <a:lnSpc>
                <a:spcPct val="120000"/>
              </a:lnSpc>
              <a:spcBef>
                <a:spcPts val="400"/>
              </a:spcBef>
              <a:buNone/>
            </a:pPr>
            <a:r>
              <a:rPr lang="en-US" sz="2200" dirty="0" smtClean="0"/>
              <a:t>Mr</a:t>
            </a:r>
            <a:r>
              <a:rPr lang="en-US" sz="2200" dirty="0"/>
              <a:t>. D: </a:t>
            </a:r>
            <a:r>
              <a:rPr lang="en-US" sz="2200" dirty="0" smtClean="0"/>
              <a:t>	(</a:t>
            </a:r>
            <a:r>
              <a:rPr lang="en-US" sz="2200" dirty="0"/>
              <a:t>.) You're almost there you're almost there. </a:t>
            </a:r>
            <a:r>
              <a:rPr lang="en-US" sz="2200" dirty="0" smtClean="0"/>
              <a:t> (.) Can </a:t>
            </a:r>
            <a:r>
              <a:rPr lang="en-US" sz="2200" dirty="0"/>
              <a:t>anybody help him out. </a:t>
            </a:r>
            <a:r>
              <a:rPr lang="en-US" sz="2200" dirty="0" smtClean="0"/>
              <a:t> What </a:t>
            </a:r>
            <a:r>
              <a:rPr lang="en-US" sz="2200" dirty="0"/>
              <a:t>do you guys think the formula for this thing should </a:t>
            </a:r>
            <a:r>
              <a:rPr lang="en-US" sz="2200" dirty="0" smtClean="0"/>
              <a:t>be?</a:t>
            </a:r>
            <a:endParaRPr lang="en-US" sz="2200" dirty="0"/>
          </a:p>
          <a:p>
            <a:pPr marL="914400" indent="-1737360">
              <a:lnSpc>
                <a:spcPct val="120000"/>
              </a:lnSpc>
              <a:spcBef>
                <a:spcPts val="400"/>
              </a:spcBef>
              <a:buNone/>
            </a:pPr>
            <a:endParaRPr lang="en-US" sz="2200" dirty="0"/>
          </a:p>
        </p:txBody>
      </p:sp>
      <p:sp>
        <p:nvSpPr>
          <p:cNvPr id="2" name="Rectangle 1"/>
          <p:cNvSpPr/>
          <p:nvPr/>
        </p:nvSpPr>
        <p:spPr>
          <a:xfrm>
            <a:off x="918308" y="0"/>
            <a:ext cx="7991230" cy="2774462"/>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918308" y="2774462"/>
            <a:ext cx="7991230" cy="879230"/>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933942" y="3649768"/>
            <a:ext cx="7991230" cy="2622078"/>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088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382523011"/>
              </p:ext>
            </p:extLst>
          </p:nvPr>
        </p:nvGraphicFramePr>
        <p:xfrm>
          <a:off x="-107104" y="745060"/>
          <a:ext cx="9064111" cy="51226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86286" y="155605"/>
            <a:ext cx="3363445" cy="2246769"/>
          </a:xfrm>
          <a:prstGeom prst="rect">
            <a:avLst/>
          </a:prstGeom>
          <a:noFill/>
        </p:spPr>
        <p:txBody>
          <a:bodyPr wrap="square" rtlCol="0">
            <a:spAutoFit/>
          </a:bodyPr>
          <a:lstStyle/>
          <a:p>
            <a:r>
              <a:rPr lang="en-US" sz="2000" dirty="0" smtClean="0">
                <a:solidFill>
                  <a:srgbClr val="FFFFFF"/>
                </a:solidFill>
                <a:latin typeface="Gill Sans"/>
                <a:ea typeface="Times New Roman"/>
                <a:cs typeface="Gill Sans"/>
              </a:rPr>
              <a:t>Clear </a:t>
            </a:r>
            <a:r>
              <a:rPr lang="en-US" sz="2000" dirty="0">
                <a:solidFill>
                  <a:srgbClr val="FFFFFF"/>
                </a:solidFill>
                <a:latin typeface="Gill Sans"/>
                <a:ea typeface="Times New Roman"/>
                <a:cs typeface="Gill Sans"/>
              </a:rPr>
              <a:t>understanding </a:t>
            </a:r>
            <a:r>
              <a:rPr lang="en-US" sz="2000" dirty="0" smtClean="0">
                <a:solidFill>
                  <a:srgbClr val="FFFFFF"/>
                </a:solidFill>
                <a:latin typeface="Gill Sans"/>
                <a:ea typeface="Times New Roman"/>
                <a:cs typeface="Gill Sans"/>
              </a:rPr>
              <a:t>of sequences and pattern; includes entire </a:t>
            </a:r>
            <a:r>
              <a:rPr lang="en-US" sz="2000" dirty="0">
                <a:solidFill>
                  <a:srgbClr val="FFFFFF"/>
                </a:solidFill>
                <a:latin typeface="Gill Sans"/>
                <a:ea typeface="Times New Roman"/>
                <a:cs typeface="Gill Sans"/>
              </a:rPr>
              <a:t>formula for the number of asteroids as a function of the number of strikes by the weapon.</a:t>
            </a:r>
            <a:endParaRPr lang="en-US" sz="2000" dirty="0">
              <a:solidFill>
                <a:srgbClr val="FFFFFF"/>
              </a:solidFill>
              <a:latin typeface="Gill Sans"/>
              <a:ea typeface="ＭＳ 明朝"/>
              <a:cs typeface="Gill Sans"/>
            </a:endParaRPr>
          </a:p>
          <a:p>
            <a:endParaRPr lang="en-US" sz="2000" dirty="0"/>
          </a:p>
        </p:txBody>
      </p:sp>
      <p:sp>
        <p:nvSpPr>
          <p:cNvPr id="5" name="TextBox 4"/>
          <p:cNvSpPr txBox="1"/>
          <p:nvPr/>
        </p:nvSpPr>
        <p:spPr>
          <a:xfrm>
            <a:off x="2533995" y="5364154"/>
            <a:ext cx="4663167" cy="1323439"/>
          </a:xfrm>
          <a:prstGeom prst="rect">
            <a:avLst/>
          </a:prstGeom>
          <a:noFill/>
        </p:spPr>
        <p:txBody>
          <a:bodyPr wrap="square" rtlCol="0">
            <a:spAutoFit/>
          </a:bodyPr>
          <a:lstStyle/>
          <a:p>
            <a:pPr>
              <a:spcAft>
                <a:spcPts val="300"/>
              </a:spcAft>
            </a:pPr>
            <a:r>
              <a:rPr lang="en-US" sz="2000" dirty="0" smtClean="0">
                <a:solidFill>
                  <a:srgbClr val="FFFFFF"/>
                </a:solidFill>
                <a:latin typeface="Gill Sans"/>
                <a:ea typeface="Times New Roman"/>
                <a:cs typeface="Gill Sans"/>
              </a:rPr>
              <a:t>Partial understanding of </a:t>
            </a:r>
            <a:r>
              <a:rPr lang="en-US" sz="2000" dirty="0">
                <a:solidFill>
                  <a:srgbClr val="FFFFFF"/>
                </a:solidFill>
                <a:latin typeface="Gill Sans"/>
                <a:ea typeface="Times New Roman"/>
                <a:cs typeface="Gill Sans"/>
              </a:rPr>
              <a:t>sequences </a:t>
            </a:r>
            <a:r>
              <a:rPr lang="en-US" sz="2000" dirty="0" smtClean="0">
                <a:solidFill>
                  <a:srgbClr val="FFFFFF"/>
                </a:solidFill>
                <a:latin typeface="Gill Sans"/>
                <a:ea typeface="Times New Roman"/>
                <a:cs typeface="Gill Sans"/>
              </a:rPr>
              <a:t>and pattern; missing details; formula includes extraneous information or lacks explanation </a:t>
            </a:r>
            <a:r>
              <a:rPr lang="en-US" sz="2000" dirty="0">
                <a:solidFill>
                  <a:srgbClr val="FFFFFF"/>
                </a:solidFill>
                <a:latin typeface="Gill Sans"/>
                <a:ea typeface="Times New Roman"/>
                <a:cs typeface="Gill Sans"/>
              </a:rPr>
              <a:t>of </a:t>
            </a:r>
            <a:r>
              <a:rPr lang="en-US" sz="2000" dirty="0" smtClean="0">
                <a:solidFill>
                  <a:srgbClr val="FFFFFF"/>
                </a:solidFill>
                <a:latin typeface="Gill Sans"/>
                <a:ea typeface="Times New Roman"/>
                <a:cs typeface="Gill Sans"/>
              </a:rPr>
              <a:t>reasoning</a:t>
            </a:r>
            <a:endParaRPr lang="en-US" sz="2000" dirty="0"/>
          </a:p>
        </p:txBody>
      </p:sp>
      <p:sp>
        <p:nvSpPr>
          <p:cNvPr id="6" name="TextBox 5"/>
          <p:cNvSpPr txBox="1"/>
          <p:nvPr/>
        </p:nvSpPr>
        <p:spPr>
          <a:xfrm>
            <a:off x="6499357" y="2167486"/>
            <a:ext cx="2580058" cy="2593018"/>
          </a:xfrm>
          <a:prstGeom prst="rect">
            <a:avLst/>
          </a:prstGeom>
          <a:noFill/>
        </p:spPr>
        <p:txBody>
          <a:bodyPr wrap="square" rtlCol="0">
            <a:spAutoFit/>
          </a:bodyPr>
          <a:lstStyle/>
          <a:p>
            <a:pPr>
              <a:spcAft>
                <a:spcPts val="300"/>
              </a:spcAft>
            </a:pPr>
            <a:r>
              <a:rPr lang="en-US" sz="2000" dirty="0" smtClean="0">
                <a:solidFill>
                  <a:srgbClr val="FFFFFF"/>
                </a:solidFill>
                <a:latin typeface="Gill Sans"/>
                <a:ea typeface="Times New Roman"/>
                <a:cs typeface="Gill Sans"/>
              </a:rPr>
              <a:t>Missing </a:t>
            </a:r>
            <a:r>
              <a:rPr lang="en-US" sz="2000" dirty="0">
                <a:solidFill>
                  <a:srgbClr val="FFFFFF"/>
                </a:solidFill>
                <a:latin typeface="Gill Sans"/>
                <a:ea typeface="Times New Roman"/>
                <a:cs typeface="Gill Sans"/>
              </a:rPr>
              <a:t>important details about sequences </a:t>
            </a:r>
            <a:r>
              <a:rPr lang="en-US" sz="2000" dirty="0" smtClean="0">
                <a:solidFill>
                  <a:srgbClr val="FFFFFF"/>
                </a:solidFill>
                <a:latin typeface="Gill Sans"/>
                <a:ea typeface="Times New Roman"/>
                <a:cs typeface="Gill Sans"/>
              </a:rPr>
              <a:t>or pattern </a:t>
            </a:r>
            <a:r>
              <a:rPr lang="en-US" sz="2000" dirty="0">
                <a:solidFill>
                  <a:srgbClr val="FFFFFF"/>
                </a:solidFill>
                <a:latin typeface="Gill Sans"/>
                <a:ea typeface="Times New Roman"/>
                <a:cs typeface="Gill Sans"/>
              </a:rPr>
              <a:t>but </a:t>
            </a:r>
            <a:r>
              <a:rPr lang="en-US" sz="2000" dirty="0" smtClean="0">
                <a:solidFill>
                  <a:srgbClr val="FFFFFF"/>
                </a:solidFill>
                <a:latin typeface="Gill Sans"/>
                <a:ea typeface="Times New Roman"/>
                <a:cs typeface="Gill Sans"/>
              </a:rPr>
              <a:t>includes </a:t>
            </a:r>
            <a:r>
              <a:rPr lang="en-US" sz="2000" dirty="0">
                <a:solidFill>
                  <a:srgbClr val="FFFFFF"/>
                </a:solidFill>
                <a:latin typeface="Gill Sans"/>
                <a:ea typeface="Times New Roman"/>
                <a:cs typeface="Gill Sans"/>
              </a:rPr>
              <a:t>non-trivial </a:t>
            </a:r>
            <a:r>
              <a:rPr lang="en-US" sz="2000" dirty="0" smtClean="0">
                <a:solidFill>
                  <a:srgbClr val="FFFFFF"/>
                </a:solidFill>
                <a:latin typeface="Gill Sans"/>
                <a:ea typeface="Times New Roman"/>
                <a:cs typeface="Gill Sans"/>
              </a:rPr>
              <a:t>explanation; reasoning unclear; formula </a:t>
            </a:r>
            <a:r>
              <a:rPr lang="en-US" sz="2000" dirty="0">
                <a:solidFill>
                  <a:srgbClr val="FFFFFF"/>
                </a:solidFill>
                <a:latin typeface="Gill Sans"/>
                <a:ea typeface="Times New Roman"/>
                <a:cs typeface="Gill Sans"/>
              </a:rPr>
              <a:t>is </a:t>
            </a:r>
            <a:r>
              <a:rPr lang="en-US" sz="2000" dirty="0" smtClean="0">
                <a:solidFill>
                  <a:srgbClr val="FFFFFF"/>
                </a:solidFill>
                <a:latin typeface="Gill Sans"/>
                <a:ea typeface="Times New Roman"/>
                <a:cs typeface="Gill Sans"/>
              </a:rPr>
              <a:t>absent or </a:t>
            </a:r>
            <a:r>
              <a:rPr lang="en-US" sz="2000" dirty="0">
                <a:solidFill>
                  <a:srgbClr val="FFFFFF"/>
                </a:solidFill>
                <a:latin typeface="Gill Sans"/>
                <a:ea typeface="Times New Roman"/>
                <a:cs typeface="Gill Sans"/>
              </a:rPr>
              <a:t>incorrect.</a:t>
            </a:r>
            <a:endParaRPr lang="en-US" sz="2000" dirty="0">
              <a:solidFill>
                <a:srgbClr val="FFFFFF"/>
              </a:solidFill>
              <a:latin typeface="Gill Sans"/>
              <a:ea typeface="ＭＳ 明朝"/>
              <a:cs typeface="Gill Sans"/>
            </a:endParaRPr>
          </a:p>
          <a:p>
            <a:endParaRPr lang="en-US" sz="2000" dirty="0"/>
          </a:p>
        </p:txBody>
      </p:sp>
      <p:sp>
        <p:nvSpPr>
          <p:cNvPr id="7" name="TextBox 6"/>
          <p:cNvSpPr txBox="1"/>
          <p:nvPr/>
        </p:nvSpPr>
        <p:spPr>
          <a:xfrm>
            <a:off x="4865579" y="354851"/>
            <a:ext cx="3727600" cy="1015663"/>
          </a:xfrm>
          <a:prstGeom prst="rect">
            <a:avLst/>
          </a:prstGeom>
          <a:noFill/>
        </p:spPr>
        <p:txBody>
          <a:bodyPr wrap="square" rtlCol="0">
            <a:spAutoFit/>
          </a:bodyPr>
          <a:lstStyle/>
          <a:p>
            <a:pPr>
              <a:spcAft>
                <a:spcPts val="300"/>
              </a:spcAft>
            </a:pPr>
            <a:r>
              <a:rPr lang="en-US" sz="2000" dirty="0" smtClean="0">
                <a:solidFill>
                  <a:srgbClr val="FFFFFF"/>
                </a:solidFill>
                <a:latin typeface="Gill Sans"/>
                <a:ea typeface="Times New Roman"/>
                <a:cs typeface="Gill Sans"/>
              </a:rPr>
              <a:t>No understanding of sequences or pattern demonstrated</a:t>
            </a:r>
            <a:r>
              <a:rPr lang="en-US" sz="2000" dirty="0">
                <a:solidFill>
                  <a:srgbClr val="FFFFFF"/>
                </a:solidFill>
                <a:latin typeface="Gill Sans"/>
                <a:ea typeface="Times New Roman"/>
                <a:cs typeface="Gill Sans"/>
              </a:rPr>
              <a:t>; formula is absent or incorrect.</a:t>
            </a:r>
            <a:endParaRPr lang="en-US" sz="2000" dirty="0">
              <a:solidFill>
                <a:srgbClr val="FFFFFF"/>
              </a:solidFill>
              <a:latin typeface="Gill Sans"/>
              <a:ea typeface="ＭＳ 明朝"/>
              <a:cs typeface="Gill Sans"/>
            </a:endParaRPr>
          </a:p>
        </p:txBody>
      </p:sp>
    </p:spTree>
    <p:extLst>
      <p:ext uri="{BB962C8B-B14F-4D97-AF65-F5344CB8AC3E}">
        <p14:creationId xmlns:p14="http://schemas.microsoft.com/office/powerpoint/2010/main" val="2238947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lnSpcReduction="10000"/>
          </a:bodyPr>
          <a:lstStyle/>
          <a:p>
            <a:r>
              <a:rPr lang="en-US" dirty="0" err="1"/>
              <a:t>ClimateDome</a:t>
            </a:r>
            <a:endParaRPr lang="en-US" dirty="0"/>
          </a:p>
          <a:p>
            <a:pPr lvl="1"/>
            <a:r>
              <a:rPr lang="en-US" dirty="0"/>
              <a:t>students engaged as scientists</a:t>
            </a:r>
          </a:p>
          <a:p>
            <a:pPr lvl="1"/>
            <a:r>
              <a:rPr lang="en-US" dirty="0" smtClean="0"/>
              <a:t>surfaced questions </a:t>
            </a:r>
          </a:p>
          <a:p>
            <a:pPr lvl="1"/>
            <a:r>
              <a:rPr lang="en-US" dirty="0" smtClean="0"/>
              <a:t>patterns </a:t>
            </a:r>
            <a:r>
              <a:rPr lang="en-US" dirty="0"/>
              <a:t>of participation </a:t>
            </a:r>
            <a:r>
              <a:rPr lang="en-US" dirty="0" smtClean="0"/>
              <a:t>intact</a:t>
            </a:r>
          </a:p>
          <a:p>
            <a:r>
              <a:rPr lang="en-US" dirty="0" err="1" smtClean="0"/>
              <a:t>DomeStroids</a:t>
            </a:r>
            <a:endParaRPr lang="en-US" dirty="0" smtClean="0"/>
          </a:p>
          <a:p>
            <a:pPr lvl="1"/>
            <a:r>
              <a:rPr lang="en-US" dirty="0" smtClean="0"/>
              <a:t>narrative </a:t>
            </a:r>
            <a:r>
              <a:rPr lang="en-US" dirty="0"/>
              <a:t>context pervaded </a:t>
            </a:r>
            <a:r>
              <a:rPr lang="en-US" dirty="0" smtClean="0"/>
              <a:t>interactions</a:t>
            </a:r>
          </a:p>
          <a:p>
            <a:pPr lvl="1"/>
            <a:r>
              <a:rPr lang="en-US" dirty="0" smtClean="0"/>
              <a:t>students learned sequences </a:t>
            </a:r>
          </a:p>
          <a:p>
            <a:pPr lvl="1"/>
            <a:r>
              <a:rPr lang="en-US" dirty="0" smtClean="0"/>
              <a:t>invited </a:t>
            </a:r>
            <a:r>
              <a:rPr lang="en-US" dirty="0"/>
              <a:t>participation from students who rarely </a:t>
            </a:r>
            <a:r>
              <a:rPr lang="en-US" dirty="0" smtClean="0"/>
              <a:t>participated</a:t>
            </a:r>
          </a:p>
        </p:txBody>
      </p:sp>
    </p:spTree>
    <p:extLst>
      <p:ext uri="{BB962C8B-B14F-4D97-AF65-F5344CB8AC3E}">
        <p14:creationId xmlns:p14="http://schemas.microsoft.com/office/powerpoint/2010/main" val="38691259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40912"/>
          </a:xfrm>
        </p:spPr>
        <p:txBody>
          <a:bodyPr>
            <a:normAutofit/>
          </a:bodyPr>
          <a:lstStyle/>
          <a:p>
            <a:r>
              <a:rPr lang="en-US" sz="3600" dirty="0" smtClean="0"/>
              <a:t>thanks!</a:t>
            </a:r>
            <a:br>
              <a:rPr lang="en-US" sz="3600" dirty="0" smtClean="0"/>
            </a:br>
            <a:r>
              <a:rPr lang="en-US" sz="3600" dirty="0" smtClean="0"/>
              <a:t>questions?</a:t>
            </a:r>
            <a:br>
              <a:rPr lang="en-US" sz="3600" dirty="0" smtClean="0"/>
            </a:br>
            <a:r>
              <a:rPr lang="en-US" sz="3600" dirty="0" err="1" smtClean="0"/>
              <a:t>vsvihla@unm.edu</a:t>
            </a:r>
            <a:endParaRPr lang="en-US" sz="3600" dirty="0"/>
          </a:p>
        </p:txBody>
      </p:sp>
      <p:sp>
        <p:nvSpPr>
          <p:cNvPr id="3" name="Content Placeholder 2"/>
          <p:cNvSpPr>
            <a:spLocks noGrp="1"/>
          </p:cNvSpPr>
          <p:nvPr>
            <p:ph idx="1"/>
          </p:nvPr>
        </p:nvSpPr>
        <p:spPr>
          <a:xfrm>
            <a:off x="32560" y="2686218"/>
            <a:ext cx="9111440" cy="1846245"/>
          </a:xfrm>
        </p:spPr>
        <p:txBody>
          <a:bodyPr>
            <a:normAutofit/>
          </a:bodyPr>
          <a:lstStyle/>
          <a:p>
            <a:pPr marL="0" indent="0">
              <a:buNone/>
            </a:pPr>
            <a:r>
              <a:rPr lang="en-US" sz="2000" dirty="0"/>
              <a:t>This research is supported by an Interdisciplinary Research grant from the College of Education in cooperation with the Office of the Provost, University of New Mexico. </a:t>
            </a:r>
            <a:r>
              <a:rPr lang="en-US" sz="2000" dirty="0" smtClean="0"/>
              <a:t> Additional funding provided by the School of Engineering and the College of Fine Arts.</a:t>
            </a:r>
            <a:endParaRPr lang="en-US" sz="2000" dirty="0"/>
          </a:p>
          <a:p>
            <a:pPr marL="0" indent="0">
              <a:buNone/>
            </a:pPr>
            <a:r>
              <a:rPr lang="en-US" sz="2000" dirty="0" smtClean="0"/>
              <a:t>We </a:t>
            </a:r>
            <a:r>
              <a:rPr lang="en-US" sz="2000" dirty="0"/>
              <a:t>also acknowledge prior NSF funding (PFI #917919) for the technology </a:t>
            </a:r>
            <a:r>
              <a:rPr lang="en-US" sz="2000" dirty="0" smtClean="0"/>
              <a:t>development.</a:t>
            </a:r>
            <a:endParaRPr lang="en-US" sz="2000" dirty="0"/>
          </a:p>
          <a:p>
            <a:pPr marL="0" indent="0">
              <a:buNone/>
            </a:pPr>
            <a:endParaRPr lang="en-US" sz="2000" dirty="0"/>
          </a:p>
        </p:txBody>
      </p:sp>
      <p:pic>
        <p:nvPicPr>
          <p:cNvPr id="4" name="Picture 3"/>
          <p:cNvPicPr>
            <a:picLocks noChangeAspect="1"/>
          </p:cNvPicPr>
          <p:nvPr/>
        </p:nvPicPr>
        <p:blipFill>
          <a:blip r:embed="rId2" cstate="print"/>
          <a:stretch>
            <a:fillRect/>
          </a:stretch>
        </p:blipFill>
        <p:spPr>
          <a:xfrm>
            <a:off x="0" y="4635500"/>
            <a:ext cx="2894853" cy="2222500"/>
          </a:xfrm>
          <a:prstGeom prst="rect">
            <a:avLst/>
          </a:prstGeom>
        </p:spPr>
      </p:pic>
      <p:pic>
        <p:nvPicPr>
          <p:cNvPr id="6" name="Picture 5"/>
          <p:cNvPicPr>
            <a:picLocks noChangeAspect="1"/>
          </p:cNvPicPr>
          <p:nvPr/>
        </p:nvPicPr>
        <p:blipFill>
          <a:blip r:embed="rId3">
            <a:lum bright="70000" contrast="-70000"/>
          </a:blip>
          <a:stretch>
            <a:fillRect/>
          </a:stretch>
        </p:blipFill>
        <p:spPr>
          <a:xfrm>
            <a:off x="7129880" y="4653904"/>
            <a:ext cx="1635230" cy="2170659"/>
          </a:xfrm>
          <a:prstGeom prst="rect">
            <a:avLst/>
          </a:prstGeom>
        </p:spPr>
      </p:pic>
      <p:pic>
        <p:nvPicPr>
          <p:cNvPr id="8" name="Picture 7" descr="lab logo.png"/>
          <p:cNvPicPr>
            <a:picLocks noChangeAspect="1"/>
          </p:cNvPicPr>
          <p:nvPr/>
        </p:nvPicPr>
        <p:blipFill rotWithShape="1">
          <a:blip r:embed="rId4">
            <a:extLst>
              <a:ext uri="{28A0092B-C50C-407E-A947-70E740481C1C}">
                <a14:useLocalDpi xmlns:a14="http://schemas.microsoft.com/office/drawing/2010/main" val="0"/>
              </a:ext>
            </a:extLst>
          </a:blip>
          <a:srcRect l="2072"/>
          <a:stretch/>
        </p:blipFill>
        <p:spPr>
          <a:xfrm>
            <a:off x="3157479" y="4635500"/>
            <a:ext cx="3855173" cy="2222500"/>
          </a:xfrm>
          <a:prstGeom prst="rect">
            <a:avLst/>
          </a:prstGeom>
        </p:spPr>
      </p:pic>
    </p:spTree>
    <p:extLst>
      <p:ext uri="{BB962C8B-B14F-4D97-AF65-F5344CB8AC3E}">
        <p14:creationId xmlns:p14="http://schemas.microsoft.com/office/powerpoint/2010/main" val="38890199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11879" t="-1" b="1138"/>
          <a:stretch/>
        </p:blipFill>
        <p:spPr bwMode="auto">
          <a:xfrm>
            <a:off x="-35279" y="1"/>
            <a:ext cx="9179278" cy="68492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66633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a:t>Immersive displays &gt; standard desktop displays </a:t>
            </a:r>
            <a:br>
              <a:rPr lang="en-US" sz="3600" dirty="0"/>
            </a:br>
            <a:endParaRPr lang="en-US" sz="3600" dirty="0"/>
          </a:p>
        </p:txBody>
      </p:sp>
      <p:sp>
        <p:nvSpPr>
          <p:cNvPr id="3" name="Content Placeholder 2"/>
          <p:cNvSpPr>
            <a:spLocks noGrp="1"/>
          </p:cNvSpPr>
          <p:nvPr>
            <p:ph idx="1"/>
          </p:nvPr>
        </p:nvSpPr>
        <p:spPr>
          <a:xfrm>
            <a:off x="0" y="1600200"/>
            <a:ext cx="9144000" cy="4525963"/>
          </a:xfrm>
        </p:spPr>
        <p:txBody>
          <a:bodyPr>
            <a:normAutofit lnSpcReduction="10000"/>
          </a:bodyPr>
          <a:lstStyle/>
          <a:p>
            <a:r>
              <a:rPr lang="en-US" dirty="0" smtClean="0"/>
              <a:t>factual </a:t>
            </a:r>
            <a:r>
              <a:rPr lang="en-US" dirty="0"/>
              <a:t>recall and conceptual </a:t>
            </a:r>
            <a:r>
              <a:rPr lang="en-US" dirty="0" smtClean="0"/>
              <a:t>learning:</a:t>
            </a:r>
          </a:p>
          <a:p>
            <a:pPr lvl="1"/>
            <a:r>
              <a:rPr lang="en-US" dirty="0" smtClean="0"/>
              <a:t>environmental </a:t>
            </a:r>
            <a:r>
              <a:rPr lang="en-US" dirty="0"/>
              <a:t>science </a:t>
            </a:r>
            <a:r>
              <a:rPr lang="en-US" dirty="0" smtClean="0"/>
              <a:t>(</a:t>
            </a:r>
            <a:r>
              <a:rPr lang="en-US" dirty="0" err="1"/>
              <a:t>Schloss</a:t>
            </a:r>
            <a:r>
              <a:rPr lang="en-US" dirty="0"/>
              <a:t>, Jacobson, </a:t>
            </a:r>
            <a:r>
              <a:rPr lang="en-US" dirty="0" err="1"/>
              <a:t>Handron</a:t>
            </a:r>
            <a:r>
              <a:rPr lang="en-US" dirty="0"/>
              <a:t>, &amp; Hampshire) </a:t>
            </a:r>
          </a:p>
          <a:p>
            <a:pPr lvl="1"/>
            <a:r>
              <a:rPr lang="en-US" dirty="0"/>
              <a:t>earth science </a:t>
            </a:r>
            <a:r>
              <a:rPr lang="en-US" dirty="0" smtClean="0"/>
              <a:t>(</a:t>
            </a:r>
            <a:r>
              <a:rPr lang="en-US" dirty="0" err="1"/>
              <a:t>Sumners</a:t>
            </a:r>
            <a:r>
              <a:rPr lang="en-US" dirty="0"/>
              <a:t>, </a:t>
            </a:r>
            <a:r>
              <a:rPr lang="en-US" dirty="0" err="1"/>
              <a:t>Reiff</a:t>
            </a:r>
            <a:r>
              <a:rPr lang="en-US" dirty="0"/>
              <a:t>, &amp; Weber, 2008)</a:t>
            </a:r>
          </a:p>
          <a:p>
            <a:pPr lvl="1"/>
            <a:r>
              <a:rPr lang="en-US" dirty="0"/>
              <a:t>architecture (Jacobson, 2010) </a:t>
            </a:r>
          </a:p>
          <a:p>
            <a:pPr lvl="1"/>
            <a:r>
              <a:rPr lang="en-US" dirty="0"/>
              <a:t>chemical reactions (</a:t>
            </a:r>
            <a:r>
              <a:rPr lang="en-US" dirty="0" err="1"/>
              <a:t>Limniou</a:t>
            </a:r>
            <a:r>
              <a:rPr lang="en-US" dirty="0"/>
              <a:t>, Roberts, &amp; Papadopoulos, 2008)</a:t>
            </a:r>
          </a:p>
          <a:p>
            <a:pPr lvl="1"/>
            <a:r>
              <a:rPr lang="en-US" dirty="0"/>
              <a:t>Mayan culture and astronomy (Heimlich, </a:t>
            </a:r>
            <a:r>
              <a:rPr lang="en-US" dirty="0" err="1"/>
              <a:t>Sickler</a:t>
            </a:r>
            <a:r>
              <a:rPr lang="en-US" dirty="0"/>
              <a:t>, </a:t>
            </a:r>
            <a:r>
              <a:rPr lang="en-US" dirty="0" err="1"/>
              <a:t>Yocco</a:t>
            </a:r>
            <a:r>
              <a:rPr lang="en-US" dirty="0"/>
              <a:t>, &amp; </a:t>
            </a:r>
            <a:r>
              <a:rPr lang="en-US" dirty="0" err="1"/>
              <a:t>Storksdieck</a:t>
            </a:r>
            <a:r>
              <a:rPr lang="en-US" dirty="0"/>
              <a:t>, 2010)</a:t>
            </a:r>
          </a:p>
          <a:p>
            <a:pPr lvl="1"/>
            <a:r>
              <a:rPr lang="en-US" dirty="0"/>
              <a:t>mental rotation skills (</a:t>
            </a:r>
            <a:r>
              <a:rPr lang="en-US" dirty="0" err="1"/>
              <a:t>Ganskop</a:t>
            </a:r>
            <a:r>
              <a:rPr lang="en-US" dirty="0"/>
              <a:t>, 2010</a:t>
            </a:r>
            <a:r>
              <a:rPr lang="en-US" dirty="0" smtClean="0"/>
              <a:t>)</a:t>
            </a: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3449133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a:t>DomeGL</a:t>
            </a:r>
            <a:r>
              <a:rPr lang="en-US" dirty="0"/>
              <a:t> </a:t>
            </a:r>
            <a:r>
              <a:rPr lang="en-US" dirty="0" smtClean="0"/>
              <a:t>= real-time interactivity</a:t>
            </a:r>
            <a:endParaRPr lang="en-US" dirty="0"/>
          </a:p>
        </p:txBody>
      </p:sp>
      <p:sp>
        <p:nvSpPr>
          <p:cNvPr id="5" name="Content Placeholder 4"/>
          <p:cNvSpPr>
            <a:spLocks noGrp="1"/>
          </p:cNvSpPr>
          <p:nvPr>
            <p:ph idx="1"/>
          </p:nvPr>
        </p:nvSpPr>
        <p:spPr>
          <a:xfrm>
            <a:off x="0" y="1600200"/>
            <a:ext cx="9144000" cy="4525963"/>
          </a:xfrm>
        </p:spPr>
        <p:txBody>
          <a:bodyPr>
            <a:normAutofit/>
          </a:bodyPr>
          <a:lstStyle/>
          <a:p>
            <a:r>
              <a:rPr lang="en-US" dirty="0" smtClean="0"/>
              <a:t>developed </a:t>
            </a:r>
            <a:r>
              <a:rPr lang="en-US" dirty="0"/>
              <a:t>an OpenGL software platform</a:t>
            </a:r>
          </a:p>
          <a:p>
            <a:r>
              <a:rPr lang="en-US" dirty="0"/>
              <a:t>real-time rendering for multiple projectors displaying </a:t>
            </a:r>
            <a:r>
              <a:rPr lang="en-US" dirty="0" smtClean="0"/>
              <a:t>in </a:t>
            </a:r>
            <a:r>
              <a:rPr lang="en-US" dirty="0"/>
              <a:t>dome environments without distortion </a:t>
            </a:r>
            <a:endParaRPr lang="en-US" dirty="0" smtClean="0"/>
          </a:p>
          <a:p>
            <a:r>
              <a:rPr lang="en-US" dirty="0" smtClean="0"/>
              <a:t>opens </a:t>
            </a:r>
            <a:r>
              <a:rPr lang="en-US" dirty="0"/>
              <a:t>up new possibilities for learning </a:t>
            </a:r>
            <a:endParaRPr lang="en-US" dirty="0" smtClean="0"/>
          </a:p>
          <a:p>
            <a:pPr lvl="1"/>
            <a:r>
              <a:rPr lang="en-US" dirty="0" smtClean="0"/>
              <a:t>(</a:t>
            </a:r>
            <a:r>
              <a:rPr lang="en-US" dirty="0" err="1"/>
              <a:t>Emmart</a:t>
            </a:r>
            <a:r>
              <a:rPr lang="en-US" dirty="0"/>
              <a:t>, 2005; Wyatt, 2005</a:t>
            </a:r>
            <a:r>
              <a:rPr lang="en-US" dirty="0" smtClean="0"/>
              <a:t>)</a:t>
            </a:r>
            <a:endParaRPr lang="en-US" dirty="0"/>
          </a:p>
          <a:p>
            <a:endParaRPr lang="en-US" dirty="0"/>
          </a:p>
        </p:txBody>
      </p:sp>
    </p:spTree>
    <p:extLst>
      <p:ext uri="{BB962C8B-B14F-4D97-AF65-F5344CB8AC3E}">
        <p14:creationId xmlns:p14="http://schemas.microsoft.com/office/powerpoint/2010/main" val="41337874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Role-play</a:t>
            </a:r>
            <a:endParaRPr lang="en-US" dirty="0"/>
          </a:p>
        </p:txBody>
      </p:sp>
      <p:sp>
        <p:nvSpPr>
          <p:cNvPr id="3" name="Content Placeholder 2"/>
          <p:cNvSpPr>
            <a:spLocks noGrp="1"/>
          </p:cNvSpPr>
          <p:nvPr>
            <p:ph idx="1"/>
          </p:nvPr>
        </p:nvSpPr>
        <p:spPr>
          <a:xfrm>
            <a:off x="0" y="1600200"/>
            <a:ext cx="9144000" cy="4525963"/>
          </a:xfrm>
        </p:spPr>
        <p:txBody>
          <a:bodyPr>
            <a:normAutofit fontScale="92500" lnSpcReduction="20000"/>
          </a:bodyPr>
          <a:lstStyle/>
          <a:p>
            <a:r>
              <a:rPr lang="en-US" dirty="0" smtClean="0"/>
              <a:t>learn </a:t>
            </a:r>
            <a:r>
              <a:rPr lang="en-US" dirty="0"/>
              <a:t>science practices </a:t>
            </a:r>
            <a:endParaRPr lang="en-US" dirty="0" smtClean="0"/>
          </a:p>
          <a:p>
            <a:pPr lvl="1"/>
            <a:r>
              <a:rPr lang="en-US" dirty="0" smtClean="0"/>
              <a:t>(</a:t>
            </a:r>
            <a:r>
              <a:rPr lang="en-US" dirty="0"/>
              <a:t>Solomon, </a:t>
            </a:r>
            <a:r>
              <a:rPr lang="en-US" dirty="0" err="1"/>
              <a:t>Duveen</a:t>
            </a:r>
            <a:r>
              <a:rPr lang="en-US" dirty="0"/>
              <a:t>, Scot, &amp; McCarthy, </a:t>
            </a:r>
            <a:r>
              <a:rPr lang="en-US" dirty="0" smtClean="0"/>
              <a:t>1992; </a:t>
            </a:r>
            <a:r>
              <a:rPr lang="en-US" dirty="0" err="1" smtClean="0"/>
              <a:t>Barab</a:t>
            </a:r>
            <a:r>
              <a:rPr lang="en-US" dirty="0" smtClean="0"/>
              <a:t> </a:t>
            </a:r>
            <a:r>
              <a:rPr lang="en-US" dirty="0"/>
              <a:t>et al., 2010; Hickey, </a:t>
            </a:r>
            <a:r>
              <a:rPr lang="en-US" dirty="0" err="1"/>
              <a:t>Barab</a:t>
            </a:r>
            <a:r>
              <a:rPr lang="en-US" dirty="0"/>
              <a:t>, Ingram-Goble, &amp; </a:t>
            </a:r>
            <a:r>
              <a:rPr lang="en-US" dirty="0" err="1"/>
              <a:t>Zuiker</a:t>
            </a:r>
            <a:r>
              <a:rPr lang="en-US" dirty="0"/>
              <a:t>, 2008</a:t>
            </a:r>
            <a:r>
              <a:rPr lang="en-US" dirty="0" smtClean="0"/>
              <a:t>)</a:t>
            </a:r>
          </a:p>
          <a:p>
            <a:r>
              <a:rPr lang="en-US" dirty="0" smtClean="0"/>
              <a:t>develop identities as </a:t>
            </a:r>
            <a:r>
              <a:rPr lang="en-US" dirty="0"/>
              <a:t>scientists </a:t>
            </a:r>
            <a:endParaRPr lang="en-US" dirty="0" smtClean="0"/>
          </a:p>
          <a:p>
            <a:pPr lvl="1"/>
            <a:r>
              <a:rPr lang="en-US" dirty="0" smtClean="0"/>
              <a:t>(</a:t>
            </a:r>
            <a:r>
              <a:rPr lang="en-US" dirty="0" err="1"/>
              <a:t>Barab</a:t>
            </a:r>
            <a:r>
              <a:rPr lang="en-US" dirty="0"/>
              <a:t>, Thomas, Dodge, </a:t>
            </a:r>
            <a:r>
              <a:rPr lang="en-US" dirty="0" err="1"/>
              <a:t>Carteaux</a:t>
            </a:r>
            <a:r>
              <a:rPr lang="en-US" dirty="0"/>
              <a:t>, &amp; </a:t>
            </a:r>
            <a:r>
              <a:rPr lang="en-US" dirty="0" err="1"/>
              <a:t>Tuzun</a:t>
            </a:r>
            <a:r>
              <a:rPr lang="en-US" dirty="0"/>
              <a:t>, 2005; Clarke &amp; </a:t>
            </a:r>
            <a:r>
              <a:rPr lang="en-US" dirty="0" err="1"/>
              <a:t>Dede</a:t>
            </a:r>
            <a:r>
              <a:rPr lang="en-US" dirty="0"/>
              <a:t>, 2005; </a:t>
            </a:r>
            <a:r>
              <a:rPr lang="en-US" dirty="0" err="1"/>
              <a:t>Dawley</a:t>
            </a:r>
            <a:r>
              <a:rPr lang="en-US" dirty="0"/>
              <a:t> &amp; </a:t>
            </a:r>
            <a:r>
              <a:rPr lang="en-US" dirty="0" err="1"/>
              <a:t>Dede</a:t>
            </a:r>
            <a:r>
              <a:rPr lang="en-US" dirty="0"/>
              <a:t>; Dunleavy, </a:t>
            </a:r>
            <a:r>
              <a:rPr lang="en-US" dirty="0" err="1"/>
              <a:t>Dede</a:t>
            </a:r>
            <a:r>
              <a:rPr lang="en-US" dirty="0"/>
              <a:t>, &amp; Mitchell, 2009; </a:t>
            </a:r>
            <a:r>
              <a:rPr lang="en-US" dirty="0" err="1"/>
              <a:t>Mikropoulos</a:t>
            </a:r>
            <a:r>
              <a:rPr lang="en-US" dirty="0"/>
              <a:t> &amp; </a:t>
            </a:r>
            <a:r>
              <a:rPr lang="en-US" dirty="0" err="1"/>
              <a:t>Natsis</a:t>
            </a:r>
            <a:r>
              <a:rPr lang="en-US" dirty="0"/>
              <a:t>, 2011)</a:t>
            </a:r>
          </a:p>
          <a:p>
            <a:r>
              <a:rPr lang="en-US" dirty="0"/>
              <a:t>mediator between virtual and real identities </a:t>
            </a:r>
            <a:endParaRPr lang="en-US" dirty="0" smtClean="0"/>
          </a:p>
          <a:p>
            <a:pPr lvl="1"/>
            <a:r>
              <a:rPr lang="en-US" dirty="0" smtClean="0"/>
              <a:t>(</a:t>
            </a:r>
            <a:r>
              <a:rPr lang="en-US" dirty="0"/>
              <a:t>Gee, 2003) </a:t>
            </a:r>
          </a:p>
          <a:p>
            <a:r>
              <a:rPr lang="en-US" dirty="0"/>
              <a:t>engaging students previously </a:t>
            </a:r>
            <a:r>
              <a:rPr lang="en-US" dirty="0" smtClean="0"/>
              <a:t>uninterested</a:t>
            </a:r>
          </a:p>
          <a:p>
            <a:pPr lvl="1"/>
            <a:r>
              <a:rPr lang="en-US" dirty="0" smtClean="0"/>
              <a:t> </a:t>
            </a:r>
            <a:r>
              <a:rPr lang="en-US" dirty="0"/>
              <a:t>(Dunleavy et al., 2009)</a:t>
            </a:r>
          </a:p>
          <a:p>
            <a:pPr lvl="1"/>
            <a:endParaRPr lang="en-US" dirty="0"/>
          </a:p>
          <a:p>
            <a:endParaRPr lang="en-US" dirty="0"/>
          </a:p>
        </p:txBody>
      </p:sp>
    </p:spTree>
    <p:extLst>
      <p:ext uri="{BB962C8B-B14F-4D97-AF65-F5344CB8AC3E}">
        <p14:creationId xmlns:p14="http://schemas.microsoft.com/office/powerpoint/2010/main" val="15637148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foci</a:t>
            </a:r>
            <a:endParaRPr lang="en-US" dirty="0"/>
          </a:p>
        </p:txBody>
      </p:sp>
      <p:sp>
        <p:nvSpPr>
          <p:cNvPr id="3" name="Content Placeholder 2"/>
          <p:cNvSpPr>
            <a:spLocks noGrp="1"/>
          </p:cNvSpPr>
          <p:nvPr>
            <p:ph idx="1"/>
          </p:nvPr>
        </p:nvSpPr>
        <p:spPr/>
        <p:txBody>
          <a:bodyPr>
            <a:normAutofit/>
          </a:bodyPr>
          <a:lstStyle/>
          <a:p>
            <a:r>
              <a:rPr lang="en-US" dirty="0" smtClean="0"/>
              <a:t>How might immersive, interactive media + role play support learning of STEM </a:t>
            </a:r>
            <a:r>
              <a:rPr lang="en-US" i="1" dirty="0"/>
              <a:t>designerly</a:t>
            </a:r>
            <a:r>
              <a:rPr lang="en-US" dirty="0"/>
              <a:t> practices</a:t>
            </a:r>
            <a:r>
              <a:rPr lang="en-US" i="1" dirty="0"/>
              <a:t> </a:t>
            </a:r>
            <a:r>
              <a:rPr lang="en-US" dirty="0" smtClean="0"/>
              <a:t>--</a:t>
            </a:r>
            <a:r>
              <a:rPr lang="en-US" i="1" dirty="0" smtClean="0"/>
              <a:t> </a:t>
            </a:r>
            <a:r>
              <a:rPr lang="en-US" dirty="0"/>
              <a:t>posing questions, designing investigations, modeling </a:t>
            </a:r>
            <a:r>
              <a:rPr lang="en-US" dirty="0" smtClean="0"/>
              <a:t>data?</a:t>
            </a:r>
          </a:p>
          <a:p>
            <a:endParaRPr lang="en-US" dirty="0" smtClean="0"/>
          </a:p>
          <a:p>
            <a:r>
              <a:rPr lang="en-US" dirty="0" smtClean="0"/>
              <a:t>How might adding narrative context help?</a:t>
            </a:r>
            <a:endParaRPr lang="en-US" dirty="0"/>
          </a:p>
        </p:txBody>
      </p:sp>
    </p:spTree>
    <p:extLst>
      <p:ext uri="{BB962C8B-B14F-4D97-AF65-F5344CB8AC3E}">
        <p14:creationId xmlns:p14="http://schemas.microsoft.com/office/powerpoint/2010/main" val="29980112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methods</a:t>
            </a:r>
            <a:endParaRPr lang="en-US" dirty="0"/>
          </a:p>
        </p:txBody>
      </p:sp>
      <p:sp>
        <p:nvSpPr>
          <p:cNvPr id="3" name="Content Placeholder 2"/>
          <p:cNvSpPr>
            <a:spLocks noGrp="1"/>
          </p:cNvSpPr>
          <p:nvPr>
            <p:ph idx="1"/>
          </p:nvPr>
        </p:nvSpPr>
        <p:spPr>
          <a:xfrm>
            <a:off x="0" y="1287314"/>
            <a:ext cx="9144000" cy="5297147"/>
          </a:xfrm>
        </p:spPr>
        <p:txBody>
          <a:bodyPr numCol="1">
            <a:noAutofit/>
          </a:bodyPr>
          <a:lstStyle/>
          <a:p>
            <a:r>
              <a:rPr lang="en-US" sz="2800" dirty="0" err="1"/>
              <a:t>ClimateDome</a:t>
            </a:r>
            <a:r>
              <a:rPr lang="en-US" sz="2800" dirty="0"/>
              <a:t>: secondary science teaching methods (n=8)</a:t>
            </a:r>
          </a:p>
          <a:p>
            <a:r>
              <a:rPr lang="en-US" sz="2800" dirty="0" err="1" smtClean="0"/>
              <a:t>DomeStroids</a:t>
            </a:r>
            <a:r>
              <a:rPr lang="en-US" sz="2800" dirty="0" smtClean="0"/>
              <a:t>: mathematics </a:t>
            </a:r>
            <a:r>
              <a:rPr lang="en-US" sz="2800" dirty="0"/>
              <a:t>for elementary teachers (n=9</a:t>
            </a:r>
            <a:r>
              <a:rPr lang="en-US" sz="2800" dirty="0" smtClean="0"/>
              <a:t>)</a:t>
            </a:r>
          </a:p>
          <a:p>
            <a:r>
              <a:rPr lang="en-US" sz="2800" dirty="0" smtClean="0"/>
              <a:t>teacher co-designed with computer science student, with feedback from the team</a:t>
            </a:r>
            <a:endParaRPr lang="en-US" sz="2800" dirty="0"/>
          </a:p>
          <a:p>
            <a:r>
              <a:rPr lang="en-US" sz="2800" dirty="0" smtClean="0"/>
              <a:t>1</a:t>
            </a:r>
            <a:r>
              <a:rPr lang="en-US" sz="2800" baseline="30000" dirty="0" smtClean="0"/>
              <a:t>st</a:t>
            </a:r>
            <a:r>
              <a:rPr lang="en-US" sz="2800" dirty="0" smtClean="0"/>
              <a:t> cycle, design-based research </a:t>
            </a:r>
          </a:p>
          <a:p>
            <a:pPr lvl="1"/>
            <a:r>
              <a:rPr lang="en-US" sz="2400" dirty="0" smtClean="0"/>
              <a:t>design goals: immersive, interactive, inquiry lessons</a:t>
            </a:r>
          </a:p>
          <a:p>
            <a:pPr lvl="1"/>
            <a:r>
              <a:rPr lang="en-US" sz="2400" dirty="0" smtClean="0"/>
              <a:t>theory goals: local notion of reconfiguration/disruption </a:t>
            </a:r>
          </a:p>
          <a:p>
            <a:r>
              <a:rPr lang="en-US" sz="2800" dirty="0" smtClean="0"/>
              <a:t>video records: interaction analysis</a:t>
            </a:r>
          </a:p>
          <a:p>
            <a:r>
              <a:rPr lang="en-US" sz="2800" dirty="0" smtClean="0"/>
              <a:t>artifacts: grounded coding</a:t>
            </a:r>
          </a:p>
        </p:txBody>
      </p:sp>
    </p:spTree>
    <p:extLst>
      <p:ext uri="{BB962C8B-B14F-4D97-AF65-F5344CB8AC3E}">
        <p14:creationId xmlns:p14="http://schemas.microsoft.com/office/powerpoint/2010/main" val="12433930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11879" t="-1" b="1138"/>
          <a:stretch/>
        </p:blipFill>
        <p:spPr bwMode="auto">
          <a:xfrm>
            <a:off x="-35279" y="1"/>
            <a:ext cx="9179278" cy="6849242"/>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511774" y="1832815"/>
            <a:ext cx="7772400" cy="1362075"/>
          </a:xfrm>
        </p:spPr>
        <p:txBody>
          <a:bodyPr>
            <a:normAutofit/>
          </a:bodyPr>
          <a:lstStyle/>
          <a:p>
            <a:r>
              <a:rPr lang="en-US" sz="6000" i="1" cap="none" dirty="0" err="1" smtClean="0"/>
              <a:t>ClimateDome</a:t>
            </a:r>
            <a:endParaRPr lang="en-US" sz="6000" i="1" cap="none" dirty="0"/>
          </a:p>
        </p:txBody>
      </p:sp>
    </p:spTree>
    <p:extLst>
      <p:ext uri="{BB962C8B-B14F-4D97-AF65-F5344CB8AC3E}">
        <p14:creationId xmlns:p14="http://schemas.microsoft.com/office/powerpoint/2010/main" val="8248495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4"/>
          <p:cNvPicPr>
            <a:picLocks noChangeAspect="1" noChangeArrowheads="1"/>
          </p:cNvPicPr>
          <p:nvPr/>
        </p:nvPicPr>
        <p:blipFill>
          <a:blip r:embed="rId3">
            <a:extLst>
              <a:ext uri="{28A0092B-C50C-407E-A947-70E740481C1C}">
                <a14:useLocalDpi xmlns:a14="http://schemas.microsoft.com/office/drawing/2010/main" val="0"/>
              </a:ext>
            </a:extLst>
          </a:blip>
          <a:srcRect l="13080" t="25223" r="18463" b="16324"/>
          <a:stretch>
            <a:fillRect/>
          </a:stretch>
        </p:blipFill>
        <p:spPr bwMode="auto">
          <a:xfrm>
            <a:off x="3335005" y="843892"/>
            <a:ext cx="5583540" cy="298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206241" y="307880"/>
            <a:ext cx="8480559" cy="915938"/>
          </a:xfrm>
        </p:spPr>
        <p:txBody>
          <a:bodyPr>
            <a:normAutofit/>
          </a:bodyPr>
          <a:lstStyle/>
          <a:p>
            <a:pPr marL="0" indent="0">
              <a:buNone/>
            </a:pPr>
            <a:r>
              <a:rPr lang="en-US" sz="2400" dirty="0" smtClean="0"/>
              <a:t>Students studied a problem-based WISE unit on climate change then went to the dome</a:t>
            </a:r>
            <a:endParaRPr lang="en-US" sz="2400" dirty="0"/>
          </a:p>
        </p:txBody>
      </p:sp>
      <p:pic>
        <p:nvPicPr>
          <p:cNvPr id="6"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75" y="4495031"/>
            <a:ext cx="42291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p:cNvSpPr txBox="1">
            <a:spLocks/>
          </p:cNvSpPr>
          <p:nvPr/>
        </p:nvSpPr>
        <p:spPr>
          <a:xfrm>
            <a:off x="4633576" y="4393432"/>
            <a:ext cx="4427335" cy="19334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a:ea typeface="+mn-ea"/>
                <a:cs typeface="Gill San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a:ea typeface="+mn-ea"/>
                <a:cs typeface="Gill San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a:ea typeface="+mn-ea"/>
                <a:cs typeface="Gill San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a:ea typeface="+mn-ea"/>
                <a:cs typeface="Gill San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Modeling data surfaced many questions about relationships between variables</a:t>
            </a:r>
            <a:endParaRPr lang="en-US" sz="2400" dirty="0"/>
          </a:p>
        </p:txBody>
      </p:sp>
      <p:sp>
        <p:nvSpPr>
          <p:cNvPr id="9" name="Pentagon 8"/>
          <p:cNvSpPr/>
          <p:nvPr/>
        </p:nvSpPr>
        <p:spPr>
          <a:xfrm rot="5400000">
            <a:off x="604212" y="2012760"/>
            <a:ext cx="2424546" cy="2509212"/>
          </a:xfrm>
          <a:prstGeom prst="homePlate">
            <a:avLst>
              <a:gd name="adj" fmla="val 506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4"/>
          <p:cNvSpPr txBox="1">
            <a:spLocks/>
          </p:cNvSpPr>
          <p:nvPr/>
        </p:nvSpPr>
        <p:spPr>
          <a:xfrm>
            <a:off x="728096" y="2128986"/>
            <a:ext cx="2204450" cy="19334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a:ea typeface="+mn-ea"/>
                <a:cs typeface="Gill San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a:ea typeface="+mn-ea"/>
                <a:cs typeface="Gill San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a:ea typeface="+mn-ea"/>
                <a:cs typeface="Gill San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a:ea typeface="+mn-ea"/>
                <a:cs typeface="Gill San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t>They returned to class with data from their experiments</a:t>
            </a:r>
            <a:endParaRPr lang="en-US" sz="2400" dirty="0"/>
          </a:p>
        </p:txBody>
      </p:sp>
      <p:sp>
        <p:nvSpPr>
          <p:cNvPr id="8" name="Content Placeholder 4"/>
          <p:cNvSpPr txBox="1">
            <a:spLocks/>
          </p:cNvSpPr>
          <p:nvPr/>
        </p:nvSpPr>
        <p:spPr>
          <a:xfrm>
            <a:off x="276702" y="1300247"/>
            <a:ext cx="3058304" cy="9159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a:ea typeface="+mn-ea"/>
                <a:cs typeface="Gill San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a:ea typeface="+mn-ea"/>
                <a:cs typeface="Gill San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a:ea typeface="+mn-ea"/>
                <a:cs typeface="Gill San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a:ea typeface="+mn-ea"/>
                <a:cs typeface="Gill San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Role-play, no narrative</a:t>
            </a:r>
            <a:endParaRPr lang="en-US" sz="2400" dirty="0"/>
          </a:p>
        </p:txBody>
      </p:sp>
    </p:spTree>
    <p:extLst>
      <p:ext uri="{BB962C8B-B14F-4D97-AF65-F5344CB8AC3E}">
        <p14:creationId xmlns:p14="http://schemas.microsoft.com/office/powerpoint/2010/main" val="7638868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13152</TotalTime>
  <Words>1159</Words>
  <Application>Microsoft Macintosh PowerPoint</Application>
  <PresentationFormat>On-screen Show (4:3)</PresentationFormat>
  <Paragraphs>117</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Black</vt:lpstr>
      <vt:lpstr>We Can't Just Go Shooting Asteroids Like Space Cowboys: Teaching and Learning with Immersive, Interactive Projection  </vt:lpstr>
      <vt:lpstr>PowerPoint Presentation</vt:lpstr>
      <vt:lpstr>Immersive displays &gt; standard desktop displays  </vt:lpstr>
      <vt:lpstr>DomeGL = real-time interactivity</vt:lpstr>
      <vt:lpstr>Role-play</vt:lpstr>
      <vt:lpstr>foci</vt:lpstr>
      <vt:lpstr>methods</vt:lpstr>
      <vt:lpstr>ClimateDome</vt:lpstr>
      <vt:lpstr>PowerPoint Presentation</vt:lpstr>
      <vt:lpstr>Narrative</vt:lpstr>
      <vt:lpstr>DomeStroids</vt:lpstr>
      <vt:lpstr>arithmetic and geometric sequences</vt:lpstr>
      <vt:lpstr>PowerPoint Presentation</vt:lpstr>
      <vt:lpstr>PowerPoint Presentation</vt:lpstr>
      <vt:lpstr>PowerPoint Presentation</vt:lpstr>
      <vt:lpstr>findings</vt:lpstr>
      <vt:lpstr>thanks! questions? vsvihla@unm.edu</vt:lpstr>
    </vt:vector>
  </TitlesOfParts>
  <Company>The University of New Mexico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Svihla</dc:creator>
  <cp:lastModifiedBy>Vanessa Svihla</cp:lastModifiedBy>
  <cp:revision>129</cp:revision>
  <dcterms:created xsi:type="dcterms:W3CDTF">2012-05-15T20:47:25Z</dcterms:created>
  <dcterms:modified xsi:type="dcterms:W3CDTF">2013-06-25T20:57:40Z</dcterms:modified>
</cp:coreProperties>
</file>