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800" y="-1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55027-A0F2-4E45-A409-9D4B6027B0E5}" type="datetimeFigureOut">
              <a:rPr lang="en-US" smtClean="0"/>
              <a:t>6/7/12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13FE6-EA95-2F4E-A067-49272CBB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8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</a:t>
            </a:r>
            <a:r>
              <a:rPr lang="en-US" baseline="0" dirty="0" smtClean="0"/>
              <a:t> dome: like a small planetarium. So what? Immersive, interactive (</a:t>
            </a:r>
            <a:r>
              <a:rPr lang="en-US" baseline="0" dirty="0" err="1" smtClean="0"/>
              <a:t>Wiimotes</a:t>
            </a:r>
            <a:r>
              <a:rPr lang="en-US" baseline="0" dirty="0" smtClean="0"/>
              <a:t> and pressure sensors), runs off one </a:t>
            </a:r>
            <a:r>
              <a:rPr lang="en-US" baseline="0" dirty="0" err="1" smtClean="0"/>
              <a:t>macbook</a:t>
            </a:r>
            <a:r>
              <a:rPr lang="en-US" baseline="0" dirty="0" smtClean="0"/>
              <a:t> pro, which is apparently revolutionary. Working toward affordable classroom based systems– three projectors, 1 laptop, IR cameras and a dark corner. This opens up some exciting possibilities, but we don’t know much about learning with these media,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13FE6-EA95-2F4E-A067-49272CBBA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3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9" t="-1" b="1138"/>
          <a:stretch/>
        </p:blipFill>
        <p:spPr bwMode="auto">
          <a:xfrm>
            <a:off x="-35279" y="1"/>
            <a:ext cx="9179278" cy="68492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50529"/>
          </a:xfrm>
        </p:spPr>
        <p:txBody>
          <a:bodyPr>
            <a:noAutofit/>
          </a:bodyPr>
          <a:lstStyle/>
          <a:p>
            <a:r>
              <a:rPr lang="en-US" sz="3200" dirty="0"/>
              <a:t>Supporting Practice, Integrating Research in Immersive Technologies into Educational Designs (SPIRITED</a:t>
            </a:r>
            <a:r>
              <a:rPr lang="en-US" sz="3200" dirty="0" smtClean="0"/>
              <a:t>):</a:t>
            </a:r>
            <a:br>
              <a:rPr lang="en-US" sz="3200" dirty="0" smtClean="0"/>
            </a:br>
            <a:r>
              <a:rPr lang="en-US" sz="3200" dirty="0" smtClean="0"/>
              <a:t>T</a:t>
            </a:r>
            <a:r>
              <a:rPr lang="en-US" sz="3200" dirty="0" smtClean="0"/>
              <a:t>eachers </a:t>
            </a:r>
            <a:r>
              <a:rPr lang="en-US" sz="3200" smtClean="0"/>
              <a:t>as designers</a:t>
            </a:r>
            <a:r>
              <a:rPr lang="en-US" sz="3200" smtClean="0"/>
              <a:t>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8395"/>
            <a:ext cx="6400800" cy="204169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Vanessa Svihla</a:t>
            </a:r>
            <a:r>
              <a:rPr lang="en-US" dirty="0"/>
              <a:t>, </a:t>
            </a:r>
            <a:r>
              <a:rPr lang="en-US" dirty="0" smtClean="0"/>
              <a:t>vsvihla</a:t>
            </a:r>
            <a:r>
              <a:rPr lang="en-US" dirty="0"/>
              <a:t>@</a:t>
            </a:r>
            <a:r>
              <a:rPr lang="en-US" dirty="0" smtClean="0"/>
              <a:t>unm.edu</a:t>
            </a:r>
          </a:p>
          <a:p>
            <a:endParaRPr lang="en-US" dirty="0"/>
          </a:p>
          <a:p>
            <a:r>
              <a:rPr lang="en-US" b="1" dirty="0"/>
              <a:t>Joe </a:t>
            </a:r>
            <a:r>
              <a:rPr lang="en-US" b="1" dirty="0" err="1"/>
              <a:t>Kniss</a:t>
            </a:r>
            <a:r>
              <a:rPr lang="en-US" dirty="0"/>
              <a:t>, </a:t>
            </a:r>
            <a:r>
              <a:rPr lang="en-US" b="1" dirty="0" smtClean="0"/>
              <a:t>Eileen </a:t>
            </a:r>
            <a:r>
              <a:rPr lang="en-US" b="1" dirty="0" err="1"/>
              <a:t>Waldschmidt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b="1" dirty="0" smtClean="0"/>
              <a:t>David </a:t>
            </a:r>
            <a:r>
              <a:rPr lang="en-US" b="1" dirty="0" err="1"/>
              <a:t>Beining</a:t>
            </a:r>
            <a:r>
              <a:rPr lang="en-US" dirty="0"/>
              <a:t>, </a:t>
            </a:r>
            <a:r>
              <a:rPr lang="en-US" b="1" dirty="0" smtClean="0"/>
              <a:t>Jonathan </a:t>
            </a:r>
            <a:r>
              <a:rPr lang="en-US" b="1" dirty="0"/>
              <a:t>Strawn,</a:t>
            </a:r>
            <a:r>
              <a:rPr lang="en-US" dirty="0"/>
              <a:t> </a:t>
            </a:r>
            <a:r>
              <a:rPr lang="en-US" b="1" dirty="0" smtClean="0"/>
              <a:t>Allison </a:t>
            </a:r>
            <a:r>
              <a:rPr lang="en-US" b="1" dirty="0"/>
              <a:t>Hagerman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New </a:t>
            </a:r>
            <a:r>
              <a:rPr lang="en-US" dirty="0" smtClean="0"/>
              <a:t>Mexico</a:t>
            </a:r>
          </a:p>
          <a:p>
            <a:r>
              <a:rPr lang="en-US" dirty="0" smtClean="0"/>
              <a:t>6/3/2012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35279" y="17644"/>
            <a:ext cx="9179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research is supported by an Interdisciplinary Research grant from the College of Education in cooperation with the Office of the Provost, University of New </a:t>
            </a:r>
            <a:r>
              <a:rPr lang="en-US" dirty="0" smtClean="0"/>
              <a:t>Mexico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0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how </a:t>
            </a:r>
            <a:r>
              <a:rPr lang="en-US" sz="2800" dirty="0" smtClean="0"/>
              <a:t>might teachers plan to incorporate </a:t>
            </a:r>
            <a:r>
              <a:rPr lang="en-US" sz="2800" dirty="0"/>
              <a:t>immersive, interactive projection into their </a:t>
            </a:r>
            <a:r>
              <a:rPr lang="en-US" sz="2800" dirty="0" smtClean="0"/>
              <a:t>designs?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teachers </a:t>
            </a:r>
            <a:r>
              <a:rPr lang="en-US" sz="2000" dirty="0"/>
              <a:t>struggle to think like designers (</a:t>
            </a:r>
            <a:r>
              <a:rPr lang="en-US" sz="2000" dirty="0" err="1"/>
              <a:t>Reiser</a:t>
            </a:r>
            <a:r>
              <a:rPr lang="en-US" sz="2000" dirty="0"/>
              <a:t> et al., 2000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authenticity </a:t>
            </a:r>
            <a:r>
              <a:rPr lang="en-US" sz="2000" dirty="0"/>
              <a:t>and </a:t>
            </a:r>
            <a:r>
              <a:rPr lang="en-US" sz="2000" dirty="0" smtClean="0"/>
              <a:t>iteration help </a:t>
            </a:r>
            <a:r>
              <a:rPr lang="en-US" sz="2000" dirty="0"/>
              <a:t>(Koehler &amp; Mishra, 2005a, 2005b; Koehler et al., 2004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design </a:t>
            </a:r>
            <a:r>
              <a:rPr lang="en-US" sz="2000" dirty="0"/>
              <a:t>principles </a:t>
            </a:r>
            <a:r>
              <a:rPr lang="en-US" sz="2000" dirty="0" smtClean="0"/>
              <a:t>help (</a:t>
            </a:r>
            <a:r>
              <a:rPr lang="en-US" sz="2000" dirty="0" err="1"/>
              <a:t>Bybee</a:t>
            </a:r>
            <a:r>
              <a:rPr lang="en-US" sz="2000" dirty="0"/>
              <a:t>, 1997; </a:t>
            </a:r>
            <a:r>
              <a:rPr lang="en-US" sz="2000" dirty="0" err="1"/>
              <a:t>Edelson</a:t>
            </a:r>
            <a:r>
              <a:rPr lang="en-US" sz="2000" dirty="0"/>
              <a:t>, 2001; Schwarz &amp; </a:t>
            </a:r>
            <a:r>
              <a:rPr lang="en-US" sz="2000" dirty="0" err="1"/>
              <a:t>Gwekwerere</a:t>
            </a:r>
            <a:r>
              <a:rPr lang="en-US" sz="2000" dirty="0"/>
              <a:t>, 2007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providing curricula to </a:t>
            </a:r>
            <a:r>
              <a:rPr lang="en-US" sz="2000" dirty="0" smtClean="0"/>
              <a:t>adapt + PD can help (</a:t>
            </a:r>
            <a:r>
              <a:rPr lang="en-US" sz="2000" dirty="0"/>
              <a:t>Ball &amp; Cohen, 1996; Connelly &amp; </a:t>
            </a:r>
            <a:r>
              <a:rPr lang="en-US" sz="2000" dirty="0" err="1"/>
              <a:t>Clandinin</a:t>
            </a:r>
            <a:r>
              <a:rPr lang="en-US" sz="2000" dirty="0"/>
              <a:t>, 1988; Davis &amp; </a:t>
            </a:r>
            <a:r>
              <a:rPr lang="en-US" sz="2000" dirty="0" err="1"/>
              <a:t>Krajcik</a:t>
            </a:r>
            <a:r>
              <a:rPr lang="en-US" sz="2000" dirty="0"/>
              <a:t>, 2005; Fishman, Marx, Best, &amp; Tal, 2003; Schneider &amp; </a:t>
            </a:r>
            <a:r>
              <a:rPr lang="en-US" sz="2000" dirty="0" err="1"/>
              <a:t>Krajcik</a:t>
            </a:r>
            <a:r>
              <a:rPr lang="en-US" sz="2000" dirty="0"/>
              <a:t>, 2002)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099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484717"/>
              </p:ext>
            </p:extLst>
          </p:nvPr>
        </p:nvGraphicFramePr>
        <p:xfrm>
          <a:off x="0" y="40803"/>
          <a:ext cx="9126396" cy="6817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887"/>
                <a:gridCol w="5974509"/>
              </a:tblGrid>
              <a:tr h="3980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Design Dimension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i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Components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5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Design occurs under constraints.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Cost  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Regulations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Design involves form and function. A customer may select a design based on form, even if function is inferior.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Materials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Style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Ambiguity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23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Designs address diverse customer or client needs, some of which may be implicit.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Roles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Needs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Implicit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/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Design is an iterative process that requires evaluation and optimization across tradeoffs.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Tradeoffs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Improvement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Coevolution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明朝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5627077" y="670365"/>
            <a:ext cx="3175153" cy="37752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interdisciplinary project-based learning course, in-service teachers (n=9)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d</a:t>
            </a:r>
            <a:r>
              <a:rPr lang="en-US" sz="2000" dirty="0" smtClean="0"/>
              <a:t>esign </a:t>
            </a:r>
            <a:r>
              <a:rPr lang="en-US" sz="2000" dirty="0"/>
              <a:t>tools: VOC, ideation, evaluation, </a:t>
            </a:r>
            <a:r>
              <a:rPr lang="en-US" sz="2000" dirty="0" smtClean="0"/>
              <a:t>prototyping</a:t>
            </a:r>
          </a:p>
          <a:p>
            <a:endParaRPr lang="en-US" sz="2000" dirty="0"/>
          </a:p>
          <a:p>
            <a:r>
              <a:rPr lang="en-US" sz="2000" dirty="0" smtClean="0"/>
              <a:t>data: reflections</a:t>
            </a:r>
            <a:r>
              <a:rPr lang="en-US" sz="2000" dirty="0"/>
              <a:t>, artifacts, pre/post tests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739757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70</TotalTime>
  <Words>361</Words>
  <Application>Microsoft Macintosh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</vt:lpstr>
      <vt:lpstr>Supporting Practice, Integrating Research in Immersive Technologies into Educational Designs (SPIRITED): Teachers as designers  </vt:lpstr>
      <vt:lpstr>how might teachers plan to incorporate immersive, interactive projection into their designs? </vt:lpstr>
      <vt:lpstr>PowerPoint Presentation</vt:lpstr>
    </vt:vector>
  </TitlesOfParts>
  <Company>The University of New Mexico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Svihla</dc:creator>
  <cp:lastModifiedBy>Vanessa Svihla</cp:lastModifiedBy>
  <cp:revision>9</cp:revision>
  <dcterms:created xsi:type="dcterms:W3CDTF">2012-05-15T20:47:25Z</dcterms:created>
  <dcterms:modified xsi:type="dcterms:W3CDTF">2012-06-07T14:45:27Z</dcterms:modified>
</cp:coreProperties>
</file>