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70" r:id="rId3"/>
    <p:sldId id="260" r:id="rId4"/>
    <p:sldId id="259" r:id="rId5"/>
    <p:sldId id="263" r:id="rId6"/>
    <p:sldId id="266" r:id="rId7"/>
    <p:sldId id="262" r:id="rId8"/>
    <p:sldId id="267" r:id="rId9"/>
    <p:sldId id="261" r:id="rId10"/>
    <p:sldId id="269" r:id="rId11"/>
    <p:sldId id="25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4" d="100"/>
          <a:sy n="44" d="100"/>
        </p:scale>
        <p:origin x="-134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555027-A0F2-4E45-A409-9D4B6027B0E5}" type="datetimeFigureOut">
              <a:rPr lang="en-US" smtClean="0"/>
              <a:t>7/2/12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13FE6-EA95-2F4E-A067-49272CBBA527}" type="slidenum">
              <a:rPr lang="en-US" smtClean="0"/>
              <a:t>‹#›</a:t>
            </a:fld>
            <a:endParaRPr lang="en-US"/>
          </a:p>
        </p:txBody>
      </p:sp>
    </p:spTree>
    <p:extLst>
      <p:ext uri="{BB962C8B-B14F-4D97-AF65-F5344CB8AC3E}">
        <p14:creationId xmlns:p14="http://schemas.microsoft.com/office/powerpoint/2010/main" val="17696826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pitchFamily="34" charset="0"/>
              <a:buChar char="•"/>
            </a:pPr>
            <a:r>
              <a:rPr lang="en-US" sz="2000" dirty="0" smtClean="0"/>
              <a:t>Authors will have up to 10 minutes time for a short presentation of their work and 5 minutes for questions. The format of the talk is free and you can use alternative ways to present it. </a:t>
            </a:r>
          </a:p>
          <a:p>
            <a:pPr marL="342900" lvl="1" indent="-342900">
              <a:buFont typeface="Arial" pitchFamily="34" charset="0"/>
              <a:buChar char="•"/>
            </a:pPr>
            <a:r>
              <a:rPr lang="en-US" sz="2000" dirty="0" smtClean="0"/>
              <a:t>A second option is to present a video of up to 5 minutes during the Video session. </a:t>
            </a:r>
          </a:p>
          <a:p>
            <a:pPr marL="342900" lvl="1" indent="-342900">
              <a:buFont typeface="Arial" pitchFamily="34" charset="0"/>
              <a:buChar char="•"/>
            </a:pPr>
            <a:r>
              <a:rPr lang="en-US" sz="2000" dirty="0" smtClean="0"/>
              <a:t>A third option is to present both. Just let me know how do you want to present. </a:t>
            </a:r>
          </a:p>
          <a:p>
            <a:endParaRPr lang="en-US" dirty="0" smtClean="0"/>
          </a:p>
          <a:p>
            <a:endParaRPr lang="en-US" dirty="0" smtClean="0"/>
          </a:p>
          <a:p>
            <a:r>
              <a:rPr lang="en-US" dirty="0" smtClean="0"/>
              <a:t>Full</a:t>
            </a:r>
            <a:r>
              <a:rPr lang="en-US" baseline="0" dirty="0" smtClean="0"/>
              <a:t> dome: like a small planetarium. So what? Immersive, interactive (</a:t>
            </a:r>
            <a:r>
              <a:rPr lang="en-US" baseline="0" dirty="0" err="1" smtClean="0"/>
              <a:t>Wiimotes</a:t>
            </a:r>
            <a:r>
              <a:rPr lang="en-US" baseline="0" dirty="0" smtClean="0"/>
              <a:t> and pressure sensors), runs off one </a:t>
            </a:r>
            <a:r>
              <a:rPr lang="en-US" baseline="0" dirty="0" err="1" smtClean="0"/>
              <a:t>macbook</a:t>
            </a:r>
            <a:r>
              <a:rPr lang="en-US" baseline="0" dirty="0" smtClean="0"/>
              <a:t> pro, which is apparently revolutionary. Working toward affordable classroom based systems– three projectors, 1 laptop, IR cameras and a dark corner. This opens up some exciting possibilities, but we don’t know much about learning with these media, </a:t>
            </a:r>
            <a:endParaRPr lang="en-US" dirty="0"/>
          </a:p>
        </p:txBody>
      </p:sp>
      <p:sp>
        <p:nvSpPr>
          <p:cNvPr id="4" name="Slide Number Placeholder 3"/>
          <p:cNvSpPr>
            <a:spLocks noGrp="1"/>
          </p:cNvSpPr>
          <p:nvPr>
            <p:ph type="sldNum" sz="quarter" idx="10"/>
          </p:nvPr>
        </p:nvSpPr>
        <p:spPr/>
        <p:txBody>
          <a:bodyPr/>
          <a:lstStyle/>
          <a:p>
            <a:fld id="{EF913FE6-EA95-2F4E-A067-49272CBBA527}" type="slidenum">
              <a:rPr lang="en-US" smtClean="0"/>
              <a:t>1</a:t>
            </a:fld>
            <a:endParaRPr lang="en-US"/>
          </a:p>
        </p:txBody>
      </p:sp>
    </p:spTree>
    <p:extLst>
      <p:ext uri="{BB962C8B-B14F-4D97-AF65-F5344CB8AC3E}">
        <p14:creationId xmlns:p14="http://schemas.microsoft.com/office/powerpoint/2010/main" val="920634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 Meeting Notes (7/2/12 09:24) -----</a:t>
            </a:r>
          </a:p>
          <a:p>
            <a:r>
              <a:rPr lang="en-US"/>
              <a:t>back light in central-- 360camera</a:t>
            </a:r>
          </a:p>
          <a:p>
            <a:r>
              <a:rPr lang="en-US"/>
              <a:t>avoid using teachers as designers--change this in </a:t>
            </a:r>
          </a:p>
          <a:p>
            <a:r>
              <a:rPr lang="en-US"/>
              <a:t>get this built and study it</a:t>
            </a:r>
          </a:p>
          <a:p>
            <a:r>
              <a:rPr lang="en-US"/>
              <a:t>kinects might be better</a:t>
            </a:r>
          </a:p>
          <a:p>
            <a:endParaRPr lang="en-US"/>
          </a:p>
        </p:txBody>
      </p:sp>
      <p:sp>
        <p:nvSpPr>
          <p:cNvPr id="4" name="Slide Number Placeholder 3"/>
          <p:cNvSpPr>
            <a:spLocks noGrp="1"/>
          </p:cNvSpPr>
          <p:nvPr>
            <p:ph type="sldNum" sz="quarter" idx="10"/>
          </p:nvPr>
        </p:nvSpPr>
        <p:spPr/>
        <p:txBody>
          <a:bodyPr/>
          <a:lstStyle/>
          <a:p>
            <a:fld id="{EF913FE6-EA95-2F4E-A067-49272CBBA527}" type="slidenum">
              <a:rPr lang="en-US" smtClean="0"/>
              <a:t>9</a:t>
            </a:fld>
            <a:endParaRPr lang="en-US"/>
          </a:p>
        </p:txBody>
      </p:sp>
    </p:spTree>
    <p:extLst>
      <p:ext uri="{BB962C8B-B14F-4D97-AF65-F5344CB8AC3E}">
        <p14:creationId xmlns:p14="http://schemas.microsoft.com/office/powerpoint/2010/main" val="2590385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t>7/2/12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7/2/12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t>7/2/12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t>7/2/12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t>7/2/12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7/2/12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7/2/12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7/2/12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79" y="1115471"/>
            <a:ext cx="9179277" cy="3065483"/>
          </a:xfrm>
        </p:spPr>
        <p:txBody>
          <a:bodyPr>
            <a:noAutofit/>
          </a:bodyPr>
          <a:lstStyle/>
          <a:p>
            <a:r>
              <a:rPr lang="en-US" sz="3200" b="1" dirty="0"/>
              <a:t>Supporting Practice, Integrating Research in Immersive Technologies into Educational Designs (SPIRITED</a:t>
            </a:r>
            <a:r>
              <a:rPr lang="en-US" sz="3200" b="1" dirty="0" smtClean="0"/>
              <a:t>):</a:t>
            </a:r>
            <a:br>
              <a:rPr lang="en-US" sz="3200" b="1" dirty="0" smtClean="0"/>
            </a:br>
            <a:r>
              <a:rPr lang="en-US" sz="3200" b="1" dirty="0"/>
              <a:t>Technology to Support Co-located Collaborative Learning </a:t>
            </a:r>
          </a:p>
        </p:txBody>
      </p:sp>
      <p:sp>
        <p:nvSpPr>
          <p:cNvPr id="3" name="Subtitle 2"/>
          <p:cNvSpPr>
            <a:spLocks noGrp="1"/>
          </p:cNvSpPr>
          <p:nvPr>
            <p:ph type="subTitle" idx="1"/>
          </p:nvPr>
        </p:nvSpPr>
        <p:spPr>
          <a:xfrm>
            <a:off x="1371600" y="4798395"/>
            <a:ext cx="6400800" cy="2041694"/>
          </a:xfrm>
        </p:spPr>
        <p:txBody>
          <a:bodyPr>
            <a:normAutofit fontScale="55000" lnSpcReduction="20000"/>
          </a:bodyPr>
          <a:lstStyle/>
          <a:p>
            <a:r>
              <a:rPr lang="en-US" b="1" dirty="0"/>
              <a:t>Vanessa Svihla</a:t>
            </a:r>
            <a:r>
              <a:rPr lang="en-US" dirty="0"/>
              <a:t>, </a:t>
            </a:r>
            <a:r>
              <a:rPr lang="en-US" dirty="0" smtClean="0"/>
              <a:t>vsvihla</a:t>
            </a:r>
            <a:r>
              <a:rPr lang="en-US" dirty="0"/>
              <a:t>@</a:t>
            </a:r>
            <a:r>
              <a:rPr lang="en-US" dirty="0" smtClean="0"/>
              <a:t>unm.edu</a:t>
            </a:r>
          </a:p>
          <a:p>
            <a:endParaRPr lang="en-US" dirty="0"/>
          </a:p>
          <a:p>
            <a:r>
              <a:rPr lang="en-US" b="1" dirty="0"/>
              <a:t>Joe </a:t>
            </a:r>
            <a:r>
              <a:rPr lang="en-US" b="1" dirty="0" err="1"/>
              <a:t>Kniss</a:t>
            </a:r>
            <a:r>
              <a:rPr lang="en-US" dirty="0"/>
              <a:t>, </a:t>
            </a:r>
            <a:r>
              <a:rPr lang="en-US" b="1" dirty="0" smtClean="0"/>
              <a:t>Eileen </a:t>
            </a:r>
            <a:r>
              <a:rPr lang="en-US" b="1" dirty="0" err="1"/>
              <a:t>Waldschmidt</a:t>
            </a:r>
            <a:r>
              <a:rPr lang="en-US" b="1" dirty="0"/>
              <a:t>,</a:t>
            </a:r>
            <a:r>
              <a:rPr lang="en-US" dirty="0"/>
              <a:t> </a:t>
            </a:r>
            <a:r>
              <a:rPr lang="en-US" b="1" dirty="0" smtClean="0"/>
              <a:t>David </a:t>
            </a:r>
            <a:r>
              <a:rPr lang="en-US" b="1" dirty="0" err="1"/>
              <a:t>Beining</a:t>
            </a:r>
            <a:r>
              <a:rPr lang="en-US" dirty="0"/>
              <a:t>, </a:t>
            </a:r>
            <a:r>
              <a:rPr lang="en-US" b="1" dirty="0" smtClean="0"/>
              <a:t>Jonathan </a:t>
            </a:r>
            <a:r>
              <a:rPr lang="en-US" b="1" dirty="0"/>
              <a:t>Strawn,</a:t>
            </a:r>
            <a:r>
              <a:rPr lang="en-US" dirty="0"/>
              <a:t> </a:t>
            </a:r>
            <a:r>
              <a:rPr lang="en-US" b="1" dirty="0" smtClean="0"/>
              <a:t>Allison </a:t>
            </a:r>
            <a:r>
              <a:rPr lang="en-US" b="1" dirty="0"/>
              <a:t>Hagerman</a:t>
            </a:r>
            <a:r>
              <a:rPr lang="en-US" dirty="0"/>
              <a:t>, </a:t>
            </a:r>
            <a:r>
              <a:rPr lang="en-US" dirty="0" smtClean="0"/>
              <a:t>Matt Dahlgren, and Nichols </a:t>
            </a:r>
            <a:r>
              <a:rPr lang="en-US" dirty="0" err="1" smtClean="0"/>
              <a:t>Kvam</a:t>
            </a:r>
            <a:r>
              <a:rPr lang="en-US" dirty="0" smtClean="0"/>
              <a:t> and </a:t>
            </a:r>
            <a:r>
              <a:rPr lang="en-US" smtClean="0"/>
              <a:t>Jeffrey Bowles</a:t>
            </a:r>
            <a:endParaRPr lang="en-US" dirty="0" smtClean="0"/>
          </a:p>
          <a:p>
            <a:r>
              <a:rPr lang="en-US" dirty="0" smtClean="0"/>
              <a:t>University </a:t>
            </a:r>
            <a:r>
              <a:rPr lang="en-US" dirty="0"/>
              <a:t>of New </a:t>
            </a:r>
            <a:r>
              <a:rPr lang="en-US" dirty="0" smtClean="0"/>
              <a:t>Mexico</a:t>
            </a:r>
          </a:p>
          <a:p>
            <a:r>
              <a:rPr lang="en-US" dirty="0" smtClean="0"/>
              <a:t>6/2/2012</a:t>
            </a:r>
            <a:endParaRPr lang="en-US" dirty="0"/>
          </a:p>
        </p:txBody>
      </p:sp>
    </p:spTree>
    <p:extLst>
      <p:ext uri="{BB962C8B-B14F-4D97-AF65-F5344CB8AC3E}">
        <p14:creationId xmlns:p14="http://schemas.microsoft.com/office/powerpoint/2010/main" val="86350025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thanks</a:t>
            </a:r>
            <a:endParaRPr lang="en-US" dirty="0"/>
          </a:p>
        </p:txBody>
      </p:sp>
      <p:sp>
        <p:nvSpPr>
          <p:cNvPr id="3" name="Content Placeholder 2"/>
          <p:cNvSpPr>
            <a:spLocks noGrp="1"/>
          </p:cNvSpPr>
          <p:nvPr>
            <p:ph idx="1"/>
          </p:nvPr>
        </p:nvSpPr>
        <p:spPr/>
        <p:txBody>
          <a:bodyPr>
            <a:normAutofit/>
          </a:bodyPr>
          <a:lstStyle/>
          <a:p>
            <a:pPr marL="0" indent="0">
              <a:buNone/>
            </a:pPr>
            <a:r>
              <a:rPr lang="en-US" sz="2000" dirty="0"/>
              <a:t>This research is supported by an Interdisciplinary Research grant from the College of Education in cooperation with the Office of the Provost, University of New Mexico. We also acknowledge prior NSF funding (PFI #917919) for the technology development, though the views presented are our own.</a:t>
            </a:r>
          </a:p>
          <a:p>
            <a:pPr marL="0" indent="0">
              <a:buNone/>
            </a:pPr>
            <a:endParaRPr lang="en-US" sz="2000" dirty="0"/>
          </a:p>
        </p:txBody>
      </p:sp>
      <p:pic>
        <p:nvPicPr>
          <p:cNvPr id="4" name="Picture 3"/>
          <p:cNvPicPr>
            <a:picLocks noChangeAspect="1"/>
          </p:cNvPicPr>
          <p:nvPr/>
        </p:nvPicPr>
        <p:blipFill>
          <a:blip r:embed="rId2" cstate="print"/>
          <a:stretch>
            <a:fillRect/>
          </a:stretch>
        </p:blipFill>
        <p:spPr>
          <a:xfrm>
            <a:off x="0" y="4064001"/>
            <a:ext cx="3615280" cy="2775602"/>
          </a:xfrm>
          <a:prstGeom prst="rect">
            <a:avLst/>
          </a:prstGeom>
        </p:spPr>
      </p:pic>
    </p:spTree>
    <p:extLst>
      <p:ext uri="{BB962C8B-B14F-4D97-AF65-F5344CB8AC3E}">
        <p14:creationId xmlns:p14="http://schemas.microsoft.com/office/powerpoint/2010/main" val="388901998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768484717"/>
              </p:ext>
            </p:extLst>
          </p:nvPr>
        </p:nvGraphicFramePr>
        <p:xfrm>
          <a:off x="0" y="40803"/>
          <a:ext cx="9126396" cy="6817196"/>
        </p:xfrm>
        <a:graphic>
          <a:graphicData uri="http://schemas.openxmlformats.org/drawingml/2006/table">
            <a:tbl>
              <a:tblPr firstRow="1" bandRow="1">
                <a:tableStyleId>{5C22544A-7EE6-4342-B048-85BDC9FD1C3A}</a:tableStyleId>
              </a:tblPr>
              <a:tblGrid>
                <a:gridCol w="3151887"/>
                <a:gridCol w="5974509"/>
              </a:tblGrid>
              <a:tr h="398084">
                <a:tc>
                  <a:txBody>
                    <a:bodyPr/>
                    <a:lstStyle/>
                    <a:p>
                      <a:pPr marL="0" marR="0">
                        <a:spcBef>
                          <a:spcPts val="0"/>
                        </a:spcBef>
                        <a:spcAft>
                          <a:spcPts val="300"/>
                        </a:spcAft>
                      </a:pPr>
                      <a:r>
                        <a:rPr lang="en-US" sz="2000" i="1" dirty="0">
                          <a:solidFill>
                            <a:schemeClr val="tx1"/>
                          </a:solidFill>
                          <a:effectLst/>
                          <a:latin typeface="Arial"/>
                          <a:ea typeface="ＭＳ 明朝"/>
                        </a:rPr>
                        <a:t>Design Dimension</a:t>
                      </a:r>
                      <a:endParaRPr lang="en-US" sz="2000" dirty="0">
                        <a:solidFill>
                          <a:schemeClr val="tx1"/>
                        </a:solidFill>
                        <a:effectLst/>
                        <a:latin typeface="Arial"/>
                        <a:ea typeface="ＭＳ 明朝"/>
                      </a:endParaRPr>
                    </a:p>
                  </a:txBody>
                  <a:tcPr marL="68580" marR="68580" marT="0" marB="0">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2000" i="1">
                          <a:solidFill>
                            <a:schemeClr val="tx1"/>
                          </a:solidFill>
                          <a:effectLst/>
                          <a:latin typeface="Arial"/>
                          <a:ea typeface="ＭＳ 明朝"/>
                        </a:rPr>
                        <a:t>Components</a:t>
                      </a:r>
                      <a:endParaRPr lang="en-US" sz="2000">
                        <a:solidFill>
                          <a:schemeClr val="tx1"/>
                        </a:solidFill>
                        <a:effectLst/>
                        <a:latin typeface="Arial"/>
                        <a:ea typeface="ＭＳ 明朝"/>
                      </a:endParaRPr>
                    </a:p>
                  </a:txBody>
                  <a:tcPr marL="68580" marR="68580" marT="0" marB="0">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r>
              <a:tr h="845930">
                <a:tc>
                  <a:txBody>
                    <a:bodyPr/>
                    <a:lstStyle/>
                    <a:p>
                      <a:pPr marL="0" marR="0">
                        <a:spcBef>
                          <a:spcPts val="0"/>
                        </a:spcBef>
                        <a:spcAft>
                          <a:spcPts val="300"/>
                        </a:spcAft>
                      </a:pPr>
                      <a:r>
                        <a:rPr lang="en-US" sz="2000">
                          <a:solidFill>
                            <a:schemeClr val="tx1"/>
                          </a:solidFill>
                          <a:effectLst/>
                          <a:latin typeface="Arial"/>
                          <a:ea typeface="ＭＳ 明朝"/>
                        </a:rPr>
                        <a:t>Design occurs under constraints.</a:t>
                      </a:r>
                    </a:p>
                  </a:txBody>
                  <a:tcPr marL="68580" marR="68580" marT="0" marB="0">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2000" dirty="0">
                          <a:solidFill>
                            <a:schemeClr val="tx1"/>
                          </a:solidFill>
                          <a:effectLst/>
                          <a:latin typeface="Arial"/>
                          <a:ea typeface="ＭＳ 明朝"/>
                        </a:rPr>
                        <a:t>Cost  </a:t>
                      </a:r>
                      <a:endParaRPr lang="en-US" sz="2000" dirty="0" smtClean="0">
                        <a:solidFill>
                          <a:schemeClr val="tx1"/>
                        </a:solidFill>
                        <a:effectLst/>
                        <a:latin typeface="Arial"/>
                        <a:ea typeface="ＭＳ 明朝"/>
                      </a:endParaRPr>
                    </a:p>
                    <a:p>
                      <a:pPr marL="0" marR="0">
                        <a:spcBef>
                          <a:spcPts val="0"/>
                        </a:spcBef>
                        <a:spcAft>
                          <a:spcPts val="300"/>
                        </a:spcAft>
                      </a:pPr>
                      <a:r>
                        <a:rPr lang="en-US" sz="2000" dirty="0" smtClean="0">
                          <a:solidFill>
                            <a:schemeClr val="tx1"/>
                          </a:solidFill>
                          <a:effectLst/>
                          <a:latin typeface="Arial"/>
                          <a:ea typeface="ＭＳ 明朝"/>
                        </a:rPr>
                        <a:t>Regulations</a:t>
                      </a:r>
                      <a:endParaRPr lang="en-US" sz="2000" dirty="0">
                        <a:solidFill>
                          <a:schemeClr val="tx1"/>
                        </a:solidFill>
                        <a:effectLst/>
                        <a:latin typeface="Arial"/>
                        <a:ea typeface="ＭＳ 明朝"/>
                      </a:endParaRPr>
                    </a:p>
                  </a:txBody>
                  <a:tcPr marL="68580" marR="68580" marT="0" marB="0">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noFill/>
                  </a:tcPr>
                </a:tc>
              </a:tr>
              <a:tr h="1990422">
                <a:tc>
                  <a:txBody>
                    <a:bodyPr/>
                    <a:lstStyle/>
                    <a:p>
                      <a:pPr marL="0" marR="0">
                        <a:spcBef>
                          <a:spcPts val="0"/>
                        </a:spcBef>
                        <a:spcAft>
                          <a:spcPts val="300"/>
                        </a:spcAft>
                      </a:pPr>
                      <a:r>
                        <a:rPr lang="en-US" sz="2000" dirty="0">
                          <a:solidFill>
                            <a:schemeClr val="tx1"/>
                          </a:solidFill>
                          <a:effectLst/>
                          <a:latin typeface="Arial"/>
                          <a:ea typeface="ＭＳ 明朝"/>
                        </a:rPr>
                        <a:t>Design involves form and function. A customer may select a design based on form, even if function is inferior. </a:t>
                      </a: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2000" dirty="0" smtClean="0">
                          <a:solidFill>
                            <a:schemeClr val="tx1"/>
                          </a:solidFill>
                          <a:effectLst/>
                          <a:latin typeface="Arial"/>
                          <a:ea typeface="ＭＳ 明朝"/>
                        </a:rPr>
                        <a:t>Materials</a:t>
                      </a:r>
                    </a:p>
                    <a:p>
                      <a:pPr marL="0" marR="0">
                        <a:spcBef>
                          <a:spcPts val="0"/>
                        </a:spcBef>
                        <a:spcAft>
                          <a:spcPts val="300"/>
                        </a:spcAft>
                      </a:pPr>
                      <a:r>
                        <a:rPr lang="en-US" sz="2000" dirty="0" smtClean="0">
                          <a:solidFill>
                            <a:schemeClr val="tx1"/>
                          </a:solidFill>
                          <a:effectLst/>
                          <a:latin typeface="Arial"/>
                          <a:ea typeface="ＭＳ 明朝"/>
                        </a:rPr>
                        <a:t>Style</a:t>
                      </a:r>
                      <a:endParaRPr lang="en-US" sz="2000" dirty="0">
                        <a:solidFill>
                          <a:schemeClr val="tx1"/>
                        </a:solidFill>
                        <a:effectLst/>
                        <a:latin typeface="Arial"/>
                        <a:ea typeface="ＭＳ 明朝"/>
                      </a:endParaRPr>
                    </a:p>
                    <a:p>
                      <a:pPr marL="0" marR="0">
                        <a:spcBef>
                          <a:spcPts val="0"/>
                        </a:spcBef>
                        <a:spcAft>
                          <a:spcPts val="300"/>
                        </a:spcAft>
                      </a:pPr>
                      <a:r>
                        <a:rPr lang="en-US" sz="2000" dirty="0" smtClean="0">
                          <a:solidFill>
                            <a:schemeClr val="tx1"/>
                          </a:solidFill>
                          <a:effectLst/>
                          <a:latin typeface="Arial"/>
                          <a:ea typeface="ＭＳ 明朝"/>
                        </a:rPr>
                        <a:t>Ambiguity</a:t>
                      </a:r>
                      <a:endParaRPr lang="en-US" sz="2000" dirty="0">
                        <a:solidFill>
                          <a:schemeClr val="tx1"/>
                        </a:solidFill>
                        <a:effectLst/>
                        <a:latin typeface="Arial"/>
                        <a:ea typeface="ＭＳ 明朝"/>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592338">
                <a:tc>
                  <a:txBody>
                    <a:bodyPr/>
                    <a:lstStyle/>
                    <a:p>
                      <a:pPr marL="0" marR="0">
                        <a:spcBef>
                          <a:spcPts val="0"/>
                        </a:spcBef>
                        <a:spcAft>
                          <a:spcPts val="300"/>
                        </a:spcAft>
                      </a:pPr>
                      <a:r>
                        <a:rPr lang="en-US" sz="2000" b="1">
                          <a:solidFill>
                            <a:schemeClr val="tx1"/>
                          </a:solidFill>
                          <a:effectLst/>
                          <a:latin typeface="Arial"/>
                          <a:ea typeface="ＭＳ 明朝"/>
                        </a:rPr>
                        <a:t>Designs address diverse customer or client needs, some of which may be implicit.</a:t>
                      </a:r>
                    </a:p>
                  </a:txBody>
                  <a:tcPr marL="68580" marR="68580" marT="0" marB="0">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2000" b="1" dirty="0" smtClean="0">
                          <a:solidFill>
                            <a:schemeClr val="tx1"/>
                          </a:solidFill>
                          <a:effectLst/>
                          <a:latin typeface="Arial"/>
                          <a:ea typeface="ＭＳ 明朝"/>
                        </a:rPr>
                        <a:t>Roles</a:t>
                      </a:r>
                      <a:endParaRPr lang="en-US" sz="2000" b="1" dirty="0">
                        <a:solidFill>
                          <a:schemeClr val="tx1"/>
                        </a:solidFill>
                        <a:effectLst/>
                        <a:latin typeface="Arial"/>
                        <a:ea typeface="ＭＳ 明朝"/>
                      </a:endParaRPr>
                    </a:p>
                    <a:p>
                      <a:pPr marL="0" marR="0">
                        <a:spcBef>
                          <a:spcPts val="0"/>
                        </a:spcBef>
                        <a:spcAft>
                          <a:spcPts val="300"/>
                        </a:spcAft>
                      </a:pPr>
                      <a:r>
                        <a:rPr lang="en-US" sz="2000" b="1" dirty="0" smtClean="0">
                          <a:solidFill>
                            <a:schemeClr val="tx1"/>
                          </a:solidFill>
                          <a:effectLst/>
                          <a:latin typeface="Arial"/>
                          <a:ea typeface="ＭＳ 明朝"/>
                        </a:rPr>
                        <a:t>Needs</a:t>
                      </a:r>
                    </a:p>
                    <a:p>
                      <a:pPr marL="0" marR="0">
                        <a:spcBef>
                          <a:spcPts val="0"/>
                        </a:spcBef>
                        <a:spcAft>
                          <a:spcPts val="300"/>
                        </a:spcAft>
                      </a:pPr>
                      <a:r>
                        <a:rPr lang="en-US" sz="2000" b="1" dirty="0" smtClean="0">
                          <a:solidFill>
                            <a:schemeClr val="tx1"/>
                          </a:solidFill>
                          <a:effectLst/>
                          <a:latin typeface="Arial"/>
                          <a:ea typeface="ＭＳ 明朝"/>
                        </a:rPr>
                        <a:t>Implicit</a:t>
                      </a:r>
                      <a:r>
                        <a:rPr lang="en-US" sz="2000" b="1" dirty="0">
                          <a:solidFill>
                            <a:schemeClr val="tx1"/>
                          </a:solidFill>
                          <a:effectLst/>
                          <a:latin typeface="Arial"/>
                          <a:ea typeface="ＭＳ 明朝"/>
                        </a:rPr>
                        <a:t>/</a:t>
                      </a:r>
                      <a:r>
                        <a:rPr lang="en-US" sz="2000" b="1" dirty="0" smtClean="0">
                          <a:solidFill>
                            <a:schemeClr val="tx1"/>
                          </a:solidFill>
                          <a:effectLst/>
                          <a:latin typeface="Arial"/>
                          <a:ea typeface="ＭＳ 明朝"/>
                        </a:rPr>
                        <a:t>False</a:t>
                      </a:r>
                      <a:endParaRPr lang="en-US" sz="2000" b="1" dirty="0">
                        <a:solidFill>
                          <a:schemeClr val="tx1"/>
                        </a:solidFill>
                        <a:effectLst/>
                        <a:latin typeface="Arial"/>
                        <a:ea typeface="ＭＳ 明朝"/>
                      </a:endParaRPr>
                    </a:p>
                  </a:txBody>
                  <a:tcPr marL="68580" marR="68580" marT="0" marB="0">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r>
              <a:tr h="1990422">
                <a:tc>
                  <a:txBody>
                    <a:bodyPr/>
                    <a:lstStyle/>
                    <a:p>
                      <a:pPr marL="0" marR="0">
                        <a:spcBef>
                          <a:spcPts val="0"/>
                        </a:spcBef>
                        <a:spcAft>
                          <a:spcPts val="300"/>
                        </a:spcAft>
                      </a:pPr>
                      <a:r>
                        <a:rPr lang="en-US" sz="2000" dirty="0">
                          <a:solidFill>
                            <a:schemeClr val="tx1"/>
                          </a:solidFill>
                          <a:effectLst/>
                          <a:latin typeface="Arial"/>
                          <a:ea typeface="ＭＳ 明朝"/>
                        </a:rPr>
                        <a:t>Design is an iterative process that requires evaluation and optimization across tradeoffs.</a:t>
                      </a:r>
                    </a:p>
                  </a:txBody>
                  <a:tcPr marL="68580" marR="68580" marT="0" marB="0">
                    <a:lnL w="12700" cap="flat" cmpd="sng" algn="ctr">
                      <a:noFill/>
                      <a:prstDash val="solid"/>
                      <a:round/>
                      <a:headEnd type="none" w="med" len="med"/>
                      <a:tailEnd type="none" w="med" len="med"/>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2000" dirty="0" smtClean="0">
                          <a:solidFill>
                            <a:schemeClr val="tx1"/>
                          </a:solidFill>
                          <a:effectLst/>
                          <a:latin typeface="Arial"/>
                          <a:ea typeface="ＭＳ 明朝"/>
                        </a:rPr>
                        <a:t>Tradeoffs</a:t>
                      </a:r>
                      <a:endParaRPr lang="en-US" sz="2000" dirty="0">
                        <a:solidFill>
                          <a:schemeClr val="tx1"/>
                        </a:solidFill>
                        <a:effectLst/>
                        <a:latin typeface="Arial"/>
                        <a:ea typeface="ＭＳ 明朝"/>
                      </a:endParaRPr>
                    </a:p>
                    <a:p>
                      <a:pPr marL="0" marR="0">
                        <a:spcBef>
                          <a:spcPts val="0"/>
                        </a:spcBef>
                        <a:spcAft>
                          <a:spcPts val="300"/>
                        </a:spcAft>
                      </a:pPr>
                      <a:r>
                        <a:rPr lang="en-US" sz="2000" dirty="0" smtClean="0">
                          <a:solidFill>
                            <a:schemeClr val="tx1"/>
                          </a:solidFill>
                          <a:effectLst/>
                          <a:latin typeface="Arial"/>
                          <a:ea typeface="ＭＳ 明朝"/>
                        </a:rPr>
                        <a:t>Improvement</a:t>
                      </a:r>
                      <a:endParaRPr lang="en-US" sz="2000" dirty="0">
                        <a:solidFill>
                          <a:schemeClr val="tx1"/>
                        </a:solidFill>
                        <a:effectLst/>
                        <a:latin typeface="Arial"/>
                        <a:ea typeface="ＭＳ 明朝"/>
                      </a:endParaRPr>
                    </a:p>
                    <a:p>
                      <a:pPr marL="0" marR="0">
                        <a:spcBef>
                          <a:spcPts val="0"/>
                        </a:spcBef>
                        <a:spcAft>
                          <a:spcPts val="300"/>
                        </a:spcAft>
                      </a:pPr>
                      <a:r>
                        <a:rPr lang="en-US" sz="2000" dirty="0" smtClean="0">
                          <a:solidFill>
                            <a:schemeClr val="tx1"/>
                          </a:solidFill>
                          <a:effectLst/>
                          <a:latin typeface="Arial"/>
                          <a:ea typeface="ＭＳ 明朝"/>
                        </a:rPr>
                        <a:t>Coevolution</a:t>
                      </a:r>
                      <a:endParaRPr lang="en-US" sz="2000" dirty="0">
                        <a:solidFill>
                          <a:schemeClr val="tx1"/>
                        </a:solidFill>
                        <a:effectLst/>
                        <a:latin typeface="Arial"/>
                        <a:ea typeface="ＭＳ 明朝"/>
                      </a:endParaRPr>
                    </a:p>
                  </a:txBody>
                  <a:tcPr marL="68580" marR="68580" marT="0" marB="0">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Rounded Rectangle 1"/>
          <p:cNvSpPr/>
          <p:nvPr/>
        </p:nvSpPr>
        <p:spPr>
          <a:xfrm>
            <a:off x="5627077" y="670365"/>
            <a:ext cx="3175153" cy="3775207"/>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t>interdisciplinary project-based learning course, in-service teachers (n=9) </a:t>
            </a:r>
            <a:endParaRPr lang="en-US" sz="2000" dirty="0" smtClean="0"/>
          </a:p>
          <a:p>
            <a:endParaRPr lang="en-US" sz="2000" dirty="0"/>
          </a:p>
          <a:p>
            <a:r>
              <a:rPr lang="en-US" sz="2000" dirty="0"/>
              <a:t>d</a:t>
            </a:r>
            <a:r>
              <a:rPr lang="en-US" sz="2000" dirty="0" smtClean="0"/>
              <a:t>esign </a:t>
            </a:r>
            <a:r>
              <a:rPr lang="en-US" sz="2000" dirty="0"/>
              <a:t>tools: VOC, ideation, evaluation, </a:t>
            </a:r>
            <a:r>
              <a:rPr lang="en-US" sz="2000" dirty="0" smtClean="0"/>
              <a:t>prototyping</a:t>
            </a:r>
          </a:p>
          <a:p>
            <a:endParaRPr lang="en-US" sz="2000" dirty="0"/>
          </a:p>
          <a:p>
            <a:r>
              <a:rPr lang="en-US" sz="2000" dirty="0" smtClean="0"/>
              <a:t>data: reflections</a:t>
            </a:r>
            <a:r>
              <a:rPr lang="en-US" sz="2000" dirty="0"/>
              <a:t>, artifacts, pre/post tests</a:t>
            </a:r>
          </a:p>
        </p:txBody>
      </p:sp>
    </p:spTree>
    <p:extLst>
      <p:ext uri="{BB962C8B-B14F-4D97-AF65-F5344CB8AC3E}">
        <p14:creationId xmlns:p14="http://schemas.microsoft.com/office/powerpoint/2010/main" val="7373975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extLst>
              <a:ext uri="{28A0092B-C50C-407E-A947-70E740481C1C}">
                <a14:useLocalDpi xmlns:a14="http://schemas.microsoft.com/office/drawing/2010/main" val="0"/>
              </a:ext>
            </a:extLst>
          </a:blip>
          <a:srcRect l="11879" t="-1" b="1138"/>
          <a:stretch/>
        </p:blipFill>
        <p:spPr bwMode="auto">
          <a:xfrm>
            <a:off x="-35279" y="1"/>
            <a:ext cx="9179278" cy="684924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666334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pic>
        <p:nvPicPr>
          <p:cNvPr id="4" name="Picture 3"/>
          <p:cNvPicPr/>
          <p:nvPr/>
        </p:nvPicPr>
        <p:blipFill rotWithShape="1">
          <a:blip r:embed="rId2">
            <a:extLst>
              <a:ext uri="{28A0092B-C50C-407E-A947-70E740481C1C}">
                <a14:useLocalDpi xmlns:a14="http://schemas.microsoft.com/office/drawing/2010/main" val="0"/>
              </a:ext>
            </a:extLst>
          </a:blip>
          <a:srcRect t="6698" r="52319" b="2305"/>
          <a:stretch/>
        </p:blipFill>
        <p:spPr bwMode="auto">
          <a:xfrm>
            <a:off x="0" y="0"/>
            <a:ext cx="4930101" cy="6858001"/>
          </a:xfrm>
          <a:prstGeom prst="rect">
            <a:avLst/>
          </a:prstGeom>
          <a:noFill/>
          <a:ln>
            <a:noFill/>
          </a:ln>
          <a:extLst>
            <a:ext uri="{53640926-AAD7-44d8-BBD7-CCE9431645EC}">
              <a14:shadowObscured xmlns:a14="http://schemas.microsoft.com/office/drawing/2010/main"/>
            </a:ext>
          </a:extLst>
        </p:spPr>
      </p:pic>
      <p:pic>
        <p:nvPicPr>
          <p:cNvPr id="5" name="Picture 4"/>
          <p:cNvPicPr/>
          <p:nvPr/>
        </p:nvPicPr>
        <p:blipFill rotWithShape="1">
          <a:blip r:embed="rId2">
            <a:extLst>
              <a:ext uri="{28A0092B-C50C-407E-A947-70E740481C1C}">
                <a14:useLocalDpi xmlns:a14="http://schemas.microsoft.com/office/drawing/2010/main" val="0"/>
              </a:ext>
            </a:extLst>
          </a:blip>
          <a:srcRect l="51197" t="6698" b="2305"/>
          <a:stretch/>
        </p:blipFill>
        <p:spPr bwMode="auto">
          <a:xfrm>
            <a:off x="4037672" y="-31258"/>
            <a:ext cx="5069163" cy="688925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722135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we are exploring</a:t>
            </a:r>
            <a:endParaRPr lang="en-US" dirty="0"/>
          </a:p>
        </p:txBody>
      </p:sp>
      <p:sp>
        <p:nvSpPr>
          <p:cNvPr id="3" name="Content Placeholder 2"/>
          <p:cNvSpPr>
            <a:spLocks noGrp="1"/>
          </p:cNvSpPr>
          <p:nvPr>
            <p:ph idx="1"/>
          </p:nvPr>
        </p:nvSpPr>
        <p:spPr/>
        <p:txBody>
          <a:bodyPr/>
          <a:lstStyle/>
          <a:p>
            <a:pPr lvl="0"/>
            <a:r>
              <a:rPr lang="en-US" dirty="0" smtClean="0"/>
              <a:t>How </a:t>
            </a:r>
            <a:r>
              <a:rPr lang="en-US" dirty="0"/>
              <a:t>might we support teachers to design and implement inquiry in which context is provided and scientific activity structures are provoked using immersive, interactive technology? </a:t>
            </a:r>
          </a:p>
          <a:p>
            <a:pPr lvl="0"/>
            <a:r>
              <a:rPr lang="en-US" dirty="0" smtClean="0"/>
              <a:t>In </a:t>
            </a:r>
            <a:r>
              <a:rPr lang="en-US" dirty="0"/>
              <a:t>what ways might an immersive experience reconfigure inquiry learning, </a:t>
            </a:r>
            <a:r>
              <a:rPr lang="en-US" dirty="0" smtClean="0"/>
              <a:t>before, during, </a:t>
            </a:r>
            <a:r>
              <a:rPr lang="en-US" dirty="0"/>
              <a:t>and after the experience?</a:t>
            </a:r>
          </a:p>
          <a:p>
            <a:endParaRPr lang="en-US" dirty="0"/>
          </a:p>
        </p:txBody>
      </p:sp>
    </p:spTree>
    <p:extLst>
      <p:ext uri="{BB962C8B-B14F-4D97-AF65-F5344CB8AC3E}">
        <p14:creationId xmlns:p14="http://schemas.microsoft.com/office/powerpoint/2010/main" val="311260329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studies</a:t>
            </a:r>
            <a:endParaRPr lang="en-US" dirty="0"/>
          </a:p>
        </p:txBody>
      </p:sp>
      <p:sp>
        <p:nvSpPr>
          <p:cNvPr id="3" name="Content Placeholder 2"/>
          <p:cNvSpPr>
            <a:spLocks noGrp="1"/>
          </p:cNvSpPr>
          <p:nvPr>
            <p:ph idx="1"/>
          </p:nvPr>
        </p:nvSpPr>
        <p:spPr/>
        <p:txBody>
          <a:bodyPr>
            <a:normAutofit fontScale="92500"/>
          </a:bodyPr>
          <a:lstStyle/>
          <a:p>
            <a:r>
              <a:rPr lang="en-US" dirty="0"/>
              <a:t>m</a:t>
            </a:r>
            <a:r>
              <a:rPr lang="en-US" dirty="0" smtClean="0"/>
              <a:t>athematics for elementary teachers</a:t>
            </a:r>
          </a:p>
          <a:p>
            <a:pPr lvl="1"/>
            <a:r>
              <a:rPr lang="en-US" dirty="0" smtClean="0"/>
              <a:t>topic selected has had low success rate in past</a:t>
            </a:r>
          </a:p>
          <a:p>
            <a:pPr lvl="1"/>
            <a:r>
              <a:rPr lang="en-US" dirty="0" smtClean="0"/>
              <a:t>n=9</a:t>
            </a:r>
          </a:p>
          <a:p>
            <a:r>
              <a:rPr lang="en-US" dirty="0"/>
              <a:t>g</a:t>
            </a:r>
            <a:r>
              <a:rPr lang="en-US" dirty="0" smtClean="0"/>
              <a:t>reenhouse effect</a:t>
            </a:r>
          </a:p>
          <a:p>
            <a:pPr lvl="1"/>
            <a:r>
              <a:rPr lang="en-US" dirty="0" smtClean="0"/>
              <a:t>in development</a:t>
            </a:r>
          </a:p>
          <a:p>
            <a:pPr lvl="1"/>
            <a:r>
              <a:rPr lang="en-US" dirty="0"/>
              <a:t>exploring feasibility of turning a </a:t>
            </a:r>
            <a:r>
              <a:rPr lang="en-US" dirty="0" err="1"/>
              <a:t>netlogo</a:t>
            </a:r>
            <a:r>
              <a:rPr lang="en-US" dirty="0"/>
              <a:t> simulation into a 3D model</a:t>
            </a:r>
          </a:p>
          <a:p>
            <a:r>
              <a:rPr lang="en-US" dirty="0" smtClean="0"/>
              <a:t>nature of science, with pre-service secondary science teachers</a:t>
            </a:r>
            <a:endParaRPr lang="en-US" dirty="0"/>
          </a:p>
        </p:txBody>
      </p:sp>
    </p:spTree>
    <p:extLst>
      <p:ext uri="{BB962C8B-B14F-4D97-AF65-F5344CB8AC3E}">
        <p14:creationId xmlns:p14="http://schemas.microsoft.com/office/powerpoint/2010/main" val="404037076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a:t>
            </a:r>
            <a:r>
              <a:rPr lang="en-US" dirty="0" smtClean="0"/>
              <a:t>rithmetic and geometric sequences with </a:t>
            </a:r>
            <a:r>
              <a:rPr lang="en-US" dirty="0" err="1" smtClean="0"/>
              <a:t>domestroids</a:t>
            </a:r>
            <a:endParaRPr lang="en-US" dirty="0"/>
          </a:p>
        </p:txBody>
      </p:sp>
      <p:sp>
        <p:nvSpPr>
          <p:cNvPr id="3" name="Content Placeholder 2"/>
          <p:cNvSpPr>
            <a:spLocks noGrp="1"/>
          </p:cNvSpPr>
          <p:nvPr>
            <p:ph idx="1"/>
          </p:nvPr>
        </p:nvSpPr>
        <p:spPr>
          <a:xfrm>
            <a:off x="0" y="1600200"/>
            <a:ext cx="9144000" cy="3155775"/>
          </a:xfrm>
        </p:spPr>
        <p:txBody>
          <a:bodyPr/>
          <a:lstStyle/>
          <a:p>
            <a:r>
              <a:rPr lang="en-US" dirty="0" smtClean="0"/>
              <a:t>context: cancer researcher proposes new weapon design to destroy asteroids, based on ideas of sequences</a:t>
            </a:r>
          </a:p>
          <a:p>
            <a:r>
              <a:rPr lang="en-US" dirty="0" smtClean="0"/>
              <a:t>number of asteroids</a:t>
            </a:r>
          </a:p>
          <a:p>
            <a:r>
              <a:rPr lang="en-US" dirty="0" smtClean="0"/>
              <a:t>size of asteroids </a:t>
            </a:r>
            <a:endParaRPr lang="en-US" dirty="0"/>
          </a:p>
        </p:txBody>
      </p:sp>
      <p:pic>
        <p:nvPicPr>
          <p:cNvPr id="4" name="Content Placeholder 3" descr="geometric.jpeg"/>
          <p:cNvPicPr>
            <a:picLocks noChangeAspect="1"/>
          </p:cNvPicPr>
          <p:nvPr/>
        </p:nvPicPr>
        <p:blipFill rotWithShape="1">
          <a:blip r:embed="rId2">
            <a:extLst>
              <a:ext uri="{28A0092B-C50C-407E-A947-70E740481C1C}">
                <a14:useLocalDpi xmlns:a14="http://schemas.microsoft.com/office/drawing/2010/main" val="0"/>
              </a:ext>
            </a:extLst>
          </a:blip>
          <a:srcRect t="13336" r="3665" b="25315"/>
          <a:stretch/>
        </p:blipFill>
        <p:spPr>
          <a:xfrm>
            <a:off x="3975286" y="4368912"/>
            <a:ext cx="5168714" cy="2468720"/>
          </a:xfrm>
          <a:prstGeom prst="rect">
            <a:avLst/>
          </a:prstGeom>
        </p:spPr>
      </p:pic>
      <p:pic>
        <p:nvPicPr>
          <p:cNvPr id="5" name="Picture 4" descr="arithmetic.jpeg"/>
          <p:cNvPicPr>
            <a:picLocks noChangeAspect="1"/>
          </p:cNvPicPr>
          <p:nvPr/>
        </p:nvPicPr>
        <p:blipFill rotWithShape="1">
          <a:blip r:embed="rId3">
            <a:extLst>
              <a:ext uri="{28A0092B-C50C-407E-A947-70E740481C1C}">
                <a14:useLocalDpi xmlns:a14="http://schemas.microsoft.com/office/drawing/2010/main" val="0"/>
              </a:ext>
            </a:extLst>
          </a:blip>
          <a:srcRect l="9066" t="23612" r="11840" b="46034"/>
          <a:stretch/>
        </p:blipFill>
        <p:spPr>
          <a:xfrm>
            <a:off x="0" y="5270281"/>
            <a:ext cx="5445442" cy="1567351"/>
          </a:xfrm>
          <a:prstGeom prst="rect">
            <a:avLst/>
          </a:prstGeom>
        </p:spPr>
      </p:pic>
    </p:spTree>
    <p:extLst>
      <p:ext uri="{BB962C8B-B14F-4D97-AF65-F5344CB8AC3E}">
        <p14:creationId xmlns:p14="http://schemas.microsoft.com/office/powerpoint/2010/main" val="137132716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Methods</a:t>
            </a:r>
            <a:endParaRPr lang="en-US" dirty="0"/>
          </a:p>
        </p:txBody>
      </p:sp>
      <p:sp>
        <p:nvSpPr>
          <p:cNvPr id="3" name="Content Placeholder 2"/>
          <p:cNvSpPr>
            <a:spLocks noGrp="1"/>
          </p:cNvSpPr>
          <p:nvPr>
            <p:ph idx="1"/>
          </p:nvPr>
        </p:nvSpPr>
        <p:spPr/>
        <p:txBody>
          <a:bodyPr>
            <a:normAutofit/>
          </a:bodyPr>
          <a:lstStyle/>
          <a:p>
            <a:r>
              <a:rPr lang="en-US" dirty="0" smtClean="0"/>
              <a:t>interdisciplinary design team</a:t>
            </a:r>
          </a:p>
          <a:p>
            <a:r>
              <a:rPr lang="en-US" dirty="0" smtClean="0"/>
              <a:t>video records</a:t>
            </a:r>
          </a:p>
          <a:p>
            <a:pPr lvl="1"/>
            <a:r>
              <a:rPr lang="en-US" dirty="0" smtClean="0"/>
              <a:t>low light conditions in dome</a:t>
            </a:r>
          </a:p>
          <a:p>
            <a:pPr lvl="1"/>
            <a:r>
              <a:rPr lang="en-US" dirty="0" smtClean="0"/>
              <a:t>interaction analysis</a:t>
            </a:r>
          </a:p>
          <a:p>
            <a:r>
              <a:rPr lang="en-US" dirty="0" smtClean="0"/>
              <a:t>artifacts</a:t>
            </a:r>
          </a:p>
          <a:p>
            <a:pPr lvl="1"/>
            <a:r>
              <a:rPr lang="en-US" dirty="0" smtClean="0"/>
              <a:t>grounded coding</a:t>
            </a:r>
          </a:p>
          <a:p>
            <a:r>
              <a:rPr lang="en-US" dirty="0" smtClean="0"/>
              <a:t>pre/post comparisons</a:t>
            </a:r>
          </a:p>
          <a:p>
            <a:r>
              <a:rPr lang="en-US" dirty="0" smtClean="0"/>
              <a:t>interviews</a:t>
            </a:r>
          </a:p>
          <a:p>
            <a:endParaRPr lang="en-US" dirty="0"/>
          </a:p>
        </p:txBody>
      </p:sp>
    </p:spTree>
    <p:extLst>
      <p:ext uri="{BB962C8B-B14F-4D97-AF65-F5344CB8AC3E}">
        <p14:creationId xmlns:p14="http://schemas.microsoft.com/office/powerpoint/2010/main" val="22375113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ways forward</a:t>
            </a:r>
            <a:endParaRPr lang="en-US" dirty="0"/>
          </a:p>
        </p:txBody>
      </p:sp>
      <p:sp>
        <p:nvSpPr>
          <p:cNvPr id="3" name="Content Placeholder 2"/>
          <p:cNvSpPr>
            <a:spLocks noGrp="1"/>
          </p:cNvSpPr>
          <p:nvPr>
            <p:ph idx="1"/>
          </p:nvPr>
        </p:nvSpPr>
        <p:spPr/>
        <p:txBody>
          <a:bodyPr>
            <a:normAutofit/>
          </a:bodyPr>
          <a:lstStyle/>
          <a:p>
            <a:r>
              <a:rPr lang="en-US" dirty="0" smtClean="0"/>
              <a:t>low</a:t>
            </a:r>
            <a:r>
              <a:rPr lang="en-US" dirty="0"/>
              <a:t>-cost immersive, interactive projection kits for use in </a:t>
            </a:r>
            <a:r>
              <a:rPr lang="en-US" dirty="0" smtClean="0"/>
              <a:t>classrooms</a:t>
            </a:r>
          </a:p>
          <a:p>
            <a:r>
              <a:rPr lang="en-US" dirty="0" smtClean="0"/>
              <a:t>exploring </a:t>
            </a:r>
            <a:r>
              <a:rPr lang="en-US" dirty="0"/>
              <a:t>how our designs </a:t>
            </a:r>
            <a:r>
              <a:rPr lang="en-US" dirty="0" smtClean="0"/>
              <a:t>might fit </a:t>
            </a:r>
            <a:r>
              <a:rPr lang="en-US" dirty="0"/>
              <a:t>into classrooms to reconfigure learning, transforming corners of classrooms into interactive rings of Saturn or carbon nanotubes.</a:t>
            </a:r>
          </a:p>
          <a:p>
            <a:endParaRPr lang="en-US" dirty="0"/>
          </a:p>
        </p:txBody>
      </p:sp>
    </p:spTree>
    <p:extLst>
      <p:ext uri="{BB962C8B-B14F-4D97-AF65-F5344CB8AC3E}">
        <p14:creationId xmlns:p14="http://schemas.microsoft.com/office/powerpoint/2010/main" val="620821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feedback desired</a:t>
            </a:r>
            <a:endParaRPr lang="en-US" dirty="0"/>
          </a:p>
        </p:txBody>
      </p:sp>
      <p:sp>
        <p:nvSpPr>
          <p:cNvPr id="3" name="Content Placeholder 2"/>
          <p:cNvSpPr>
            <a:spLocks noGrp="1"/>
          </p:cNvSpPr>
          <p:nvPr>
            <p:ph idx="1"/>
          </p:nvPr>
        </p:nvSpPr>
        <p:spPr/>
        <p:txBody>
          <a:bodyPr>
            <a:normAutofit/>
          </a:bodyPr>
          <a:lstStyle/>
          <a:p>
            <a:r>
              <a:rPr lang="en-US" dirty="0" smtClean="0"/>
              <a:t>what are the affordances of this immersive, interactive environment?</a:t>
            </a:r>
          </a:p>
          <a:p>
            <a:r>
              <a:rPr lang="en-US" dirty="0" smtClean="0"/>
              <a:t>how do they differ from other similar environments?</a:t>
            </a:r>
          </a:p>
          <a:p>
            <a:r>
              <a:rPr lang="en-US" dirty="0" smtClean="0"/>
              <a:t>how are we (not) taking advantage of them?</a:t>
            </a:r>
          </a:p>
          <a:p>
            <a:r>
              <a:rPr lang="en-US" dirty="0" smtClean="0"/>
              <a:t>what are we not asking, that we should be asking?</a:t>
            </a:r>
            <a:endParaRPr lang="en-US" dirty="0"/>
          </a:p>
        </p:txBody>
      </p:sp>
    </p:spTree>
    <p:extLst>
      <p:ext uri="{BB962C8B-B14F-4D97-AF65-F5344CB8AC3E}">
        <p14:creationId xmlns:p14="http://schemas.microsoft.com/office/powerpoint/2010/main" val="10275129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2417</TotalTime>
  <Words>532</Words>
  <Application>Microsoft Macintosh PowerPoint</Application>
  <PresentationFormat>On-screen Show (4:3)</PresentationFormat>
  <Paragraphs>76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Black</vt:lpstr>
      <vt:lpstr>Supporting Practice, Integrating Research in Immersive Technologies into Educational Designs (SPIRITED): Technology to Support Co-located Collaborative Learning </vt:lpstr>
      <vt:lpstr>PowerPoint Presentation</vt:lpstr>
      <vt:lpstr>PowerPoint Presentation</vt:lpstr>
      <vt:lpstr>questions we are exploring</vt:lpstr>
      <vt:lpstr>Pilot studies</vt:lpstr>
      <vt:lpstr>arithmetic and geometric sequences with domestroids</vt:lpstr>
      <vt:lpstr>Methods</vt:lpstr>
      <vt:lpstr>ways forward</vt:lpstr>
      <vt:lpstr>feedback desired</vt:lpstr>
      <vt:lpstr>thanks</vt:lpstr>
      <vt:lpstr>PowerPoint Presentation</vt:lpstr>
    </vt:vector>
  </TitlesOfParts>
  <Company>The University of New Mexico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Vanessa Svihla</dc:creator>
  <cp:lastModifiedBy>Vanessa Svihla</cp:lastModifiedBy>
  <cp:revision>26</cp:revision>
  <dcterms:created xsi:type="dcterms:W3CDTF">2012-05-15T20:47:25Z</dcterms:created>
  <dcterms:modified xsi:type="dcterms:W3CDTF">2012-07-03T10:18:06Z</dcterms:modified>
</cp:coreProperties>
</file>